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vml" ContentType="application/vnd.openxmlformats-officedocument.vmlDrawing"/>
  <Default Extension="rels" ContentType="application/vnd.openxmlformats-package.relationships+xml"/>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15"/>
  </p:notesMasterIdLst>
  <p:handoutMasterIdLst>
    <p:handoutMasterId r:id="rId16"/>
  </p:handoutMasterIdLst>
  <p:sldIdLst>
    <p:sldId id="256" r:id="rId2"/>
    <p:sldId id="257" r:id="rId3"/>
    <p:sldId id="265" r:id="rId4"/>
    <p:sldId id="266" r:id="rId5"/>
    <p:sldId id="278" r:id="rId6"/>
    <p:sldId id="279" r:id="rId7"/>
    <p:sldId id="280" r:id="rId8"/>
    <p:sldId id="281" r:id="rId9"/>
    <p:sldId id="282" r:id="rId10"/>
    <p:sldId id="283" r:id="rId11"/>
    <p:sldId id="284" r:id="rId12"/>
    <p:sldId id="285" r:id="rId13"/>
    <p:sldId id="287" r:id="rId14"/>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9" autoAdjust="0"/>
    <p:restoredTop sz="64608" autoAdjust="0"/>
  </p:normalViewPr>
  <p:slideViewPr>
    <p:cSldViewPr>
      <p:cViewPr varScale="1">
        <p:scale>
          <a:sx n="93" d="100"/>
          <a:sy n="93" d="100"/>
        </p:scale>
        <p:origin x="-2888" y="-112"/>
      </p:cViewPr>
      <p:guideLst>
        <p:guide orient="horz" pos="2160"/>
        <p:guide pos="2880"/>
      </p:guideLst>
    </p:cSldViewPr>
  </p:slideViewPr>
  <p:notesTextViewPr>
    <p:cViewPr>
      <p:scale>
        <a:sx n="100" d="100"/>
        <a:sy n="100" d="100"/>
      </p:scale>
      <p:origin x="0" y="0"/>
    </p:cViewPr>
  </p:notesTextViewPr>
  <p:notesViewPr>
    <p:cSldViewPr>
      <p:cViewPr varScale="1">
        <p:scale>
          <a:sx n="45" d="100"/>
          <a:sy n="45" d="100"/>
        </p:scale>
        <p:origin x="-199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45454" cy="495653"/>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defTabSz="930275">
              <a:defRPr kumimoji="1" sz="1200">
                <a:latin typeface="Tahoma" pitchFamily="34" charset="0"/>
              </a:defRPr>
            </a:lvl1pPr>
          </a:lstStyle>
          <a:p>
            <a:endParaRPr lang="en-US"/>
          </a:p>
        </p:txBody>
      </p:sp>
      <p:sp>
        <p:nvSpPr>
          <p:cNvPr id="19459" name="Rectangle 3"/>
          <p:cNvSpPr>
            <a:spLocks noGrp="1" noChangeArrowheads="1"/>
          </p:cNvSpPr>
          <p:nvPr>
            <p:ph type="dt" sz="quarter" idx="1"/>
          </p:nvPr>
        </p:nvSpPr>
        <p:spPr bwMode="auto">
          <a:xfrm>
            <a:off x="3850680" y="0"/>
            <a:ext cx="2945454" cy="495653"/>
          </a:xfrm>
          <a:prstGeom prst="rect">
            <a:avLst/>
          </a:prstGeom>
          <a:noFill/>
          <a:ln w="9525">
            <a:noFill/>
            <a:miter lim="800000"/>
            <a:headEnd/>
            <a:tailEnd/>
          </a:ln>
          <a:effectLst/>
        </p:spPr>
        <p:txBody>
          <a:bodyPr vert="horz" wrap="square" lIns="93029" tIns="46514" rIns="93029" bIns="46514" numCol="1" anchor="t" anchorCtr="0" compatLnSpc="1">
            <a:prstTxWarp prst="textNoShape">
              <a:avLst/>
            </a:prstTxWarp>
          </a:bodyPr>
          <a:lstStyle>
            <a:lvl1pPr algn="r" defTabSz="930275">
              <a:defRPr kumimoji="1" sz="1200">
                <a:latin typeface="Tahoma" pitchFamily="34" charset="0"/>
              </a:defRPr>
            </a:lvl1pPr>
          </a:lstStyle>
          <a:p>
            <a:endParaRPr lang="en-US"/>
          </a:p>
        </p:txBody>
      </p:sp>
      <p:sp>
        <p:nvSpPr>
          <p:cNvPr id="19460" name="Rectangle 4"/>
          <p:cNvSpPr>
            <a:spLocks noGrp="1" noChangeArrowheads="1"/>
          </p:cNvSpPr>
          <p:nvPr>
            <p:ph type="ftr" sz="quarter" idx="2"/>
          </p:nvPr>
        </p:nvSpPr>
        <p:spPr bwMode="auto">
          <a:xfrm>
            <a:off x="0" y="9429288"/>
            <a:ext cx="2945454" cy="495653"/>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defTabSz="930275">
              <a:defRPr kumimoji="1" sz="1200">
                <a:latin typeface="Tahoma" pitchFamily="34" charset="0"/>
              </a:defRPr>
            </a:lvl1pPr>
          </a:lstStyle>
          <a:p>
            <a:endParaRPr lang="en-US"/>
          </a:p>
        </p:txBody>
      </p:sp>
      <p:sp>
        <p:nvSpPr>
          <p:cNvPr id="19461" name="Rectangle 5"/>
          <p:cNvSpPr>
            <a:spLocks noGrp="1" noChangeArrowheads="1"/>
          </p:cNvSpPr>
          <p:nvPr>
            <p:ph type="sldNum" sz="quarter" idx="3"/>
          </p:nvPr>
        </p:nvSpPr>
        <p:spPr bwMode="auto">
          <a:xfrm>
            <a:off x="3850680" y="9429288"/>
            <a:ext cx="2945454" cy="495653"/>
          </a:xfrm>
          <a:prstGeom prst="rect">
            <a:avLst/>
          </a:prstGeom>
          <a:noFill/>
          <a:ln w="9525">
            <a:noFill/>
            <a:miter lim="800000"/>
            <a:headEnd/>
            <a:tailEnd/>
          </a:ln>
          <a:effectLst/>
        </p:spPr>
        <p:txBody>
          <a:bodyPr vert="horz" wrap="square" lIns="93029" tIns="46514" rIns="93029" bIns="46514" numCol="1" anchor="b" anchorCtr="0" compatLnSpc="1">
            <a:prstTxWarp prst="textNoShape">
              <a:avLst/>
            </a:prstTxWarp>
          </a:bodyPr>
          <a:lstStyle>
            <a:lvl1pPr algn="r" defTabSz="930275">
              <a:defRPr kumimoji="1" sz="1200">
                <a:latin typeface="Tahoma" pitchFamily="34" charset="0"/>
              </a:defRPr>
            </a:lvl1pPr>
          </a:lstStyle>
          <a:p>
            <a:fld id="{EB1A41B6-7479-4F2A-9C7C-4382C2914A1A}" type="slidenum">
              <a:rPr lang="en-US"/>
              <a:pPr/>
              <a:t>‹nr.›</a:t>
            </a:fld>
            <a:endParaRPr lang="en-US"/>
          </a:p>
        </p:txBody>
      </p:sp>
    </p:spTree>
    <p:extLst>
      <p:ext uri="{BB962C8B-B14F-4D97-AF65-F5344CB8AC3E}">
        <p14:creationId xmlns:p14="http://schemas.microsoft.com/office/powerpoint/2010/main" val="28602716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45454" cy="495653"/>
          </a:xfrm>
          <a:prstGeom prst="rect">
            <a:avLst/>
          </a:prstGeom>
          <a:noFill/>
          <a:ln w="9525">
            <a:noFill/>
            <a:miter lim="800000"/>
            <a:headEnd/>
            <a:tailEnd/>
          </a:ln>
          <a:effectLst/>
        </p:spPr>
        <p:txBody>
          <a:bodyPr vert="horz" wrap="square" lIns="19381" tIns="0" rIns="19381" bIns="0" numCol="1" anchor="t" anchorCtr="0" compatLnSpc="1">
            <a:prstTxWarp prst="textNoShape">
              <a:avLst/>
            </a:prstTxWarp>
          </a:bodyPr>
          <a:lstStyle>
            <a:lvl1pPr defTabSz="930275">
              <a:defRPr kumimoji="1" sz="1000" i="1">
                <a:latin typeface="Tahoma" pitchFamily="34" charset="0"/>
              </a:defRPr>
            </a:lvl1pPr>
          </a:lstStyle>
          <a:p>
            <a:r>
              <a:rPr lang="en-US"/>
              <a:t>*</a:t>
            </a:r>
            <a:endParaRPr lang="en-US" sz="1200"/>
          </a:p>
        </p:txBody>
      </p:sp>
      <p:sp>
        <p:nvSpPr>
          <p:cNvPr id="2051" name="Rectangle 3"/>
          <p:cNvSpPr>
            <a:spLocks noGrp="1" noChangeArrowheads="1"/>
          </p:cNvSpPr>
          <p:nvPr>
            <p:ph type="dt" idx="1"/>
          </p:nvPr>
        </p:nvSpPr>
        <p:spPr bwMode="auto">
          <a:xfrm>
            <a:off x="3852222" y="0"/>
            <a:ext cx="2945454" cy="495653"/>
          </a:xfrm>
          <a:prstGeom prst="rect">
            <a:avLst/>
          </a:prstGeom>
          <a:noFill/>
          <a:ln w="9525">
            <a:noFill/>
            <a:miter lim="800000"/>
            <a:headEnd/>
            <a:tailEnd/>
          </a:ln>
          <a:effectLst/>
        </p:spPr>
        <p:txBody>
          <a:bodyPr vert="horz" wrap="square" lIns="19381" tIns="0" rIns="19381" bIns="0" numCol="1" anchor="t" anchorCtr="0" compatLnSpc="1">
            <a:prstTxWarp prst="textNoShape">
              <a:avLst/>
            </a:prstTxWarp>
          </a:bodyPr>
          <a:lstStyle>
            <a:lvl1pPr algn="r" defTabSz="930275">
              <a:defRPr kumimoji="1" sz="1000" i="1">
                <a:latin typeface="Tahoma" pitchFamily="34" charset="0"/>
              </a:defRPr>
            </a:lvl1pPr>
          </a:lstStyle>
          <a:p>
            <a:r>
              <a:rPr lang="en-US"/>
              <a:t>07/16/96</a:t>
            </a:r>
            <a:endParaRPr lang="en-US" sz="1200"/>
          </a:p>
        </p:txBody>
      </p:sp>
      <p:sp>
        <p:nvSpPr>
          <p:cNvPr id="2052" name="Rectangle 4"/>
          <p:cNvSpPr>
            <a:spLocks noGrp="1" noRot="1" noChangeAspect="1" noChangeArrowheads="1"/>
          </p:cNvSpPr>
          <p:nvPr>
            <p:ph type="sldImg" idx="2"/>
          </p:nvPr>
        </p:nvSpPr>
        <p:spPr bwMode="auto">
          <a:xfrm>
            <a:off x="917575" y="744538"/>
            <a:ext cx="4962525" cy="3722687"/>
          </a:xfrm>
          <a:prstGeom prst="rect">
            <a:avLst/>
          </a:prstGeom>
          <a:noFill/>
          <a:ln w="12700" cap="sq">
            <a:solidFill>
              <a:schemeClr val="tx1"/>
            </a:solidFill>
            <a:miter lim="800000"/>
            <a:headEnd/>
            <a:tailEnd/>
          </a:ln>
          <a:effectLst/>
        </p:spPr>
      </p:sp>
      <p:sp>
        <p:nvSpPr>
          <p:cNvPr id="2053" name="Rectangle 5"/>
          <p:cNvSpPr>
            <a:spLocks noGrp="1" noChangeArrowheads="1"/>
          </p:cNvSpPr>
          <p:nvPr>
            <p:ph type="body" sz="quarter" idx="3"/>
          </p:nvPr>
        </p:nvSpPr>
        <p:spPr bwMode="auto">
          <a:xfrm>
            <a:off x="905227" y="4715493"/>
            <a:ext cx="4987223" cy="4465969"/>
          </a:xfrm>
          <a:prstGeom prst="rect">
            <a:avLst/>
          </a:prstGeom>
          <a:noFill/>
          <a:ln w="9525">
            <a:noFill/>
            <a:miter lim="800000"/>
            <a:headEnd/>
            <a:tailEnd/>
          </a:ln>
          <a:effectLst/>
        </p:spPr>
        <p:txBody>
          <a:bodyPr vert="horz" wrap="square" lIns="93675" tIns="46838" rIns="93675" bIns="468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0" y="9430985"/>
            <a:ext cx="2945454" cy="495653"/>
          </a:xfrm>
          <a:prstGeom prst="rect">
            <a:avLst/>
          </a:prstGeom>
          <a:noFill/>
          <a:ln w="9525">
            <a:noFill/>
            <a:miter lim="800000"/>
            <a:headEnd/>
            <a:tailEnd/>
          </a:ln>
          <a:effectLst/>
        </p:spPr>
        <p:txBody>
          <a:bodyPr vert="horz" wrap="square" lIns="19381" tIns="0" rIns="19381" bIns="0" numCol="1" anchor="b" anchorCtr="0" compatLnSpc="1">
            <a:prstTxWarp prst="textNoShape">
              <a:avLst/>
            </a:prstTxWarp>
          </a:bodyPr>
          <a:lstStyle>
            <a:lvl1pPr defTabSz="930275">
              <a:defRPr kumimoji="1" sz="1000" i="1">
                <a:latin typeface="Tahoma" pitchFamily="34" charset="0"/>
              </a:defRPr>
            </a:lvl1pPr>
          </a:lstStyle>
          <a:p>
            <a:r>
              <a:rPr lang="en-US"/>
              <a:t>*</a:t>
            </a:r>
            <a:endParaRPr lang="en-US" sz="1200"/>
          </a:p>
        </p:txBody>
      </p:sp>
      <p:sp>
        <p:nvSpPr>
          <p:cNvPr id="2055" name="Rectangle 7"/>
          <p:cNvSpPr>
            <a:spLocks noGrp="1" noChangeArrowheads="1"/>
          </p:cNvSpPr>
          <p:nvPr>
            <p:ph type="sldNum" sz="quarter" idx="5"/>
          </p:nvPr>
        </p:nvSpPr>
        <p:spPr bwMode="auto">
          <a:xfrm>
            <a:off x="3852222" y="9430985"/>
            <a:ext cx="2945454" cy="495653"/>
          </a:xfrm>
          <a:prstGeom prst="rect">
            <a:avLst/>
          </a:prstGeom>
          <a:noFill/>
          <a:ln w="9525">
            <a:noFill/>
            <a:miter lim="800000"/>
            <a:headEnd/>
            <a:tailEnd/>
          </a:ln>
          <a:effectLst/>
        </p:spPr>
        <p:txBody>
          <a:bodyPr vert="horz" wrap="square" lIns="19381" tIns="0" rIns="19381" bIns="0" numCol="1" anchor="b" anchorCtr="0" compatLnSpc="1">
            <a:prstTxWarp prst="textNoShape">
              <a:avLst/>
            </a:prstTxWarp>
          </a:bodyPr>
          <a:lstStyle>
            <a:lvl1pPr algn="r" defTabSz="930275">
              <a:defRPr kumimoji="1" sz="1000" i="1">
                <a:latin typeface="Tahoma" pitchFamily="34" charset="0"/>
              </a:defRPr>
            </a:lvl1pPr>
          </a:lstStyle>
          <a:p>
            <a:r>
              <a:rPr lang="en-US"/>
              <a:t>##</a:t>
            </a:r>
            <a:endParaRPr lang="en-US" sz="1200"/>
          </a:p>
        </p:txBody>
      </p:sp>
    </p:spTree>
    <p:extLst>
      <p:ext uri="{BB962C8B-B14F-4D97-AF65-F5344CB8AC3E}">
        <p14:creationId xmlns:p14="http://schemas.microsoft.com/office/powerpoint/2010/main" val="580156537"/>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a:t>
            </a:r>
            <a:endParaRPr lang="en-US" sz="1200" i="0" dirty="0"/>
          </a:p>
        </p:txBody>
      </p:sp>
      <p:sp>
        <p:nvSpPr>
          <p:cNvPr id="5" name="Rectangle 3"/>
          <p:cNvSpPr>
            <a:spLocks noGrp="1" noChangeArrowheads="1"/>
          </p:cNvSpPr>
          <p:nvPr>
            <p:ph type="dt" idx="1"/>
          </p:nvPr>
        </p:nvSpPr>
        <p:spPr>
          <a:ln/>
        </p:spPr>
        <p:txBody>
          <a:bodyPr/>
          <a:lstStyle/>
          <a:p>
            <a:r>
              <a:rPr lang="en-US" dirty="0"/>
              <a:t>07/16/96</a:t>
            </a:r>
            <a:endParaRPr lang="en-US" sz="1200" i="0" dirty="0"/>
          </a:p>
        </p:txBody>
      </p:sp>
      <p:sp>
        <p:nvSpPr>
          <p:cNvPr id="6" name="Rectangle 6"/>
          <p:cNvSpPr>
            <a:spLocks noGrp="1" noChangeArrowheads="1"/>
          </p:cNvSpPr>
          <p:nvPr>
            <p:ph type="ftr" sz="quarter" idx="4"/>
          </p:nvPr>
        </p:nvSpPr>
        <p:spPr>
          <a:ln/>
        </p:spPr>
        <p:txBody>
          <a:bodyPr/>
          <a:lstStyle/>
          <a:p>
            <a:r>
              <a:rPr lang="en-US" dirty="0"/>
              <a:t>*</a:t>
            </a:r>
            <a:endParaRPr lang="en-US" sz="1200" i="0" dirty="0"/>
          </a:p>
        </p:txBody>
      </p:sp>
      <p:sp>
        <p:nvSpPr>
          <p:cNvPr id="7" name="Rectangle 7"/>
          <p:cNvSpPr>
            <a:spLocks noGrp="1" noChangeArrowheads="1"/>
          </p:cNvSpPr>
          <p:nvPr>
            <p:ph type="sldNum" sz="quarter" idx="5"/>
          </p:nvPr>
        </p:nvSpPr>
        <p:spPr>
          <a:ln/>
        </p:spPr>
        <p:txBody>
          <a:bodyPr/>
          <a:lstStyle/>
          <a:p>
            <a:r>
              <a:rPr lang="en-US" dirty="0"/>
              <a:t>##</a:t>
            </a:r>
            <a:endParaRPr lang="en-US" sz="1200" i="0" dirty="0"/>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marR="0" indent="-228600" algn="l" defTabSz="914400" rtl="0" eaLnBrk="0" fontAlgn="base" latinLnBrk="0" hangingPunct="0">
              <a:lnSpc>
                <a:spcPct val="100000"/>
              </a:lnSpc>
              <a:spcBef>
                <a:spcPct val="30000"/>
              </a:spcBef>
              <a:spcAft>
                <a:spcPct val="0"/>
              </a:spcAft>
              <a:buClrTx/>
              <a:buSzTx/>
              <a:buFontTx/>
              <a:buNone/>
              <a:tabLst/>
              <a:defRPr/>
            </a:pPr>
            <a:r>
              <a:rPr lang="en-US" b="1" baseline="0" noProof="1" smtClean="0"/>
              <a:t>Flow control valve</a:t>
            </a:r>
          </a:p>
          <a:p>
            <a:pPr marL="228600" indent="-228600">
              <a:buFontTx/>
              <a:buNone/>
            </a:pPr>
            <a:endParaRPr lang="en-US" baseline="0" noProof="1" smtClean="0"/>
          </a:p>
          <a:p>
            <a:pPr marL="228600" indent="-228600">
              <a:buAutoNum type="arabicParenR"/>
            </a:pPr>
            <a:r>
              <a:rPr lang="en-US" baseline="0" noProof="1" smtClean="0"/>
              <a:t>Hydraulic pump</a:t>
            </a:r>
          </a:p>
          <a:p>
            <a:pPr marL="228600" indent="-228600">
              <a:buAutoNum type="arabicParenR"/>
            </a:pPr>
            <a:r>
              <a:rPr lang="en-US" baseline="0" noProof="1" smtClean="0"/>
              <a:t>Tank</a:t>
            </a:r>
          </a:p>
          <a:p>
            <a:pPr marL="228600" indent="-228600">
              <a:buAutoNum type="arabicParenR"/>
            </a:pPr>
            <a:r>
              <a:rPr lang="en-US" baseline="0" noProof="1" smtClean="0"/>
              <a:t>Check valve</a:t>
            </a:r>
          </a:p>
          <a:p>
            <a:pPr marL="228600" indent="-228600">
              <a:buAutoNum type="arabicParenR"/>
            </a:pPr>
            <a:r>
              <a:rPr lang="en-US" baseline="0" noProof="1" smtClean="0"/>
              <a:t>Pressure relief valve</a:t>
            </a:r>
          </a:p>
          <a:p>
            <a:pPr marL="228600" indent="-228600">
              <a:buAutoNum type="arabicParenR" startAt="5"/>
            </a:pPr>
            <a:r>
              <a:rPr lang="en-US" baseline="0" noProof="1" smtClean="0"/>
              <a:t>Hydraulic cylinder</a:t>
            </a:r>
          </a:p>
          <a:p>
            <a:pPr marL="228600" indent="-228600">
              <a:buAutoNum type="arabicParenR" startAt="5"/>
            </a:pPr>
            <a:r>
              <a:rPr lang="en-US" baseline="0" noProof="1" smtClean="0"/>
              <a:t>Directional Control valve 4/3 way</a:t>
            </a:r>
          </a:p>
          <a:p>
            <a:pPr marL="228600" indent="-228600">
              <a:buAutoNum type="arabicParenR" startAt="5"/>
            </a:pPr>
            <a:r>
              <a:rPr lang="en-US" baseline="0" noProof="1" smtClean="0"/>
              <a:t>Flow control valve</a:t>
            </a:r>
          </a:p>
          <a:p>
            <a:pPr marL="228600" indent="-228600">
              <a:buAutoNum type="arabicParenR" startAt="5"/>
            </a:pPr>
            <a:endParaRPr lang="en-US" baseline="0" noProof="1" smtClean="0"/>
          </a:p>
          <a:p>
            <a:pPr marL="228600" indent="-228600">
              <a:buNone/>
            </a:pPr>
            <a:r>
              <a:rPr lang="en-US" baseline="0" noProof="1" smtClean="0"/>
              <a:t>In order to change the speed of the cylinder movement, a flow control valve is installed.</a:t>
            </a:r>
          </a:p>
          <a:p>
            <a:pPr marL="228600" indent="-228600">
              <a:buNone/>
            </a:pPr>
            <a:r>
              <a:rPr lang="en-US" baseline="0" noProof="1" smtClean="0"/>
              <a:t>	- </a:t>
            </a:r>
            <a:r>
              <a:rPr lang="en-US" b="1" baseline="0" noProof="1" smtClean="0"/>
              <a:t>Pressure p</a:t>
            </a:r>
            <a:r>
              <a:rPr lang="en-US" b="1" baseline="-25000" noProof="1" smtClean="0"/>
              <a:t>1</a:t>
            </a:r>
            <a:r>
              <a:rPr lang="en-US" b="1" baseline="0" noProof="1" smtClean="0"/>
              <a:t> between pump and flow control valve </a:t>
            </a:r>
            <a:r>
              <a:rPr lang="en-US" baseline="0" noProof="1" smtClean="0"/>
              <a:t>(7) is dependent of the opening pressure of the pressure relief valve (4)</a:t>
            </a:r>
          </a:p>
          <a:p>
            <a:pPr marL="228600" indent="-228600">
              <a:buNone/>
            </a:pPr>
            <a:r>
              <a:rPr lang="en-US" baseline="0" noProof="1" smtClean="0"/>
              <a:t>	- </a:t>
            </a:r>
            <a:r>
              <a:rPr lang="en-US" b="1" baseline="0" noProof="1" smtClean="0"/>
              <a:t>Pressure p</a:t>
            </a:r>
            <a:r>
              <a:rPr lang="en-US" b="1" baseline="-25000" noProof="1" smtClean="0"/>
              <a:t>2</a:t>
            </a:r>
            <a:r>
              <a:rPr lang="en-US" b="1" baseline="0" noProof="1" smtClean="0"/>
              <a:t> between flow control valve (7) and cylinder is dependen of the load</a:t>
            </a:r>
          </a:p>
          <a:p>
            <a:pPr marL="228600" indent="-228600">
              <a:buNone/>
            </a:pPr>
            <a:endParaRPr lang="en-US" b="0" baseline="0" noProof="1" smtClean="0"/>
          </a:p>
          <a:p>
            <a:pPr marL="228600" indent="-228600">
              <a:buNone/>
            </a:pPr>
            <a:r>
              <a:rPr lang="en-US" b="0" baseline="0" noProof="1" smtClean="0"/>
              <a:t>The basic hydraulic system is now ready for operation, but be aware that this system is only a simplified system that will not be suitable to install in practic.  </a:t>
            </a:r>
            <a:endParaRPr lang="en-US" b="0" noProof="1" smtClean="0"/>
          </a:p>
          <a:p>
            <a:pPr marL="228600" indent="-228600">
              <a:buAutoNum type="arabicParenR" startAt="5"/>
            </a:pPr>
            <a:endParaRPr lang="en-US" baseline="0" noProof="1" smtClean="0"/>
          </a:p>
          <a:p>
            <a:endParaRPr lang="en-US" baseline="0" noProof="1" smtClean="0"/>
          </a:p>
          <a:p>
            <a:endParaRPr lang="en-US" noProof="1"/>
          </a:p>
        </p:txBody>
      </p:sp>
      <p:sp>
        <p:nvSpPr>
          <p:cNvPr id="4" name="Header Placeholder 3"/>
          <p:cNvSpPr>
            <a:spLocks noGrp="1"/>
          </p:cNvSpPr>
          <p:nvPr>
            <p:ph type="hdr" sz="quarter" idx="10"/>
          </p:nvPr>
        </p:nvSpPr>
        <p:spPr/>
        <p:txBody>
          <a:bodyPr/>
          <a:lstStyle/>
          <a:p>
            <a:r>
              <a:rPr lang="en-US" dirty="0" smtClean="0"/>
              <a:t>*</a:t>
            </a:r>
            <a:endParaRPr lang="en-US" sz="1200" dirty="0"/>
          </a:p>
        </p:txBody>
      </p:sp>
      <p:sp>
        <p:nvSpPr>
          <p:cNvPr id="5" name="Date Placeholder 4"/>
          <p:cNvSpPr>
            <a:spLocks noGrp="1"/>
          </p:cNvSpPr>
          <p:nvPr>
            <p:ph type="dt" idx="11"/>
          </p:nvPr>
        </p:nvSpPr>
        <p:spPr/>
        <p:txBody>
          <a:bodyPr/>
          <a:lstStyle/>
          <a:p>
            <a:r>
              <a:rPr lang="en-US" dirty="0" smtClean="0"/>
              <a:t>07/16/96</a:t>
            </a:r>
            <a:endParaRPr lang="en-US" sz="1200" dirty="0"/>
          </a:p>
        </p:txBody>
      </p:sp>
      <p:sp>
        <p:nvSpPr>
          <p:cNvPr id="6" name="Footer Placeholder 5"/>
          <p:cNvSpPr>
            <a:spLocks noGrp="1"/>
          </p:cNvSpPr>
          <p:nvPr>
            <p:ph type="ftr" sz="quarter" idx="12"/>
          </p:nvPr>
        </p:nvSpPr>
        <p:spPr/>
        <p:txBody>
          <a:bodyPr/>
          <a:lstStyle/>
          <a:p>
            <a:r>
              <a:rPr lang="en-US" dirty="0" smtClean="0"/>
              <a:t>*</a:t>
            </a:r>
            <a:endParaRPr lang="en-US" sz="1200" dirty="0"/>
          </a:p>
        </p:txBody>
      </p:sp>
      <p:sp>
        <p:nvSpPr>
          <p:cNvPr id="7" name="Slide Number Placeholder 6"/>
          <p:cNvSpPr>
            <a:spLocks noGrp="1"/>
          </p:cNvSpPr>
          <p:nvPr>
            <p:ph type="sldNum" sz="quarter" idx="13"/>
          </p:nvPr>
        </p:nvSpPr>
        <p:spPr/>
        <p:txBody>
          <a:bodyPr/>
          <a:lstStyle/>
          <a:p>
            <a:r>
              <a:rPr lang="en-US" dirty="0" smtClean="0"/>
              <a:t>##</a:t>
            </a:r>
            <a:endParaRPr lang="en-US" sz="1200"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R"/>
            </a:pPr>
            <a:r>
              <a:rPr lang="en-US" baseline="0" noProof="1" smtClean="0"/>
              <a:t>Hydraulic pump</a:t>
            </a:r>
          </a:p>
          <a:p>
            <a:pPr marL="228600" indent="-228600">
              <a:buAutoNum type="arabicParenR"/>
            </a:pPr>
            <a:r>
              <a:rPr lang="en-US" baseline="0" noProof="1" smtClean="0"/>
              <a:t>Tank</a:t>
            </a:r>
          </a:p>
          <a:p>
            <a:pPr marL="228600" indent="-228600">
              <a:buAutoNum type="arabicParenR"/>
            </a:pPr>
            <a:r>
              <a:rPr lang="en-US" baseline="0" noProof="1" smtClean="0"/>
              <a:t>Check valve</a:t>
            </a:r>
          </a:p>
          <a:p>
            <a:pPr marL="228600" indent="-228600">
              <a:buAutoNum type="arabicParenR"/>
            </a:pPr>
            <a:r>
              <a:rPr lang="en-US" baseline="0" noProof="1" smtClean="0"/>
              <a:t>Pressure relief valve</a:t>
            </a:r>
          </a:p>
          <a:p>
            <a:pPr marL="228600" indent="-228600">
              <a:buAutoNum type="arabicParenR" startAt="5"/>
            </a:pPr>
            <a:r>
              <a:rPr lang="en-US" baseline="0" noProof="1" smtClean="0"/>
              <a:t>Hydraulic cylinder</a:t>
            </a:r>
          </a:p>
          <a:p>
            <a:pPr marL="228600" indent="-228600">
              <a:buAutoNum type="arabicParenR" startAt="5"/>
            </a:pPr>
            <a:r>
              <a:rPr lang="en-US" baseline="0" noProof="1" smtClean="0"/>
              <a:t>Directional Control valve 4/3 way</a:t>
            </a:r>
          </a:p>
          <a:p>
            <a:pPr marL="228600" indent="-228600">
              <a:buAutoNum type="arabicParenR" startAt="5"/>
            </a:pPr>
            <a:r>
              <a:rPr lang="en-US" baseline="0" noProof="1" smtClean="0"/>
              <a:t>Flow control valve</a:t>
            </a:r>
          </a:p>
          <a:p>
            <a:pPr marL="228600" indent="-228600">
              <a:buAutoNum type="arabicParenR" startAt="5"/>
            </a:pPr>
            <a:endParaRPr lang="en-US" baseline="0" noProof="1" smtClean="0"/>
          </a:p>
          <a:p>
            <a:r>
              <a:rPr lang="en-US" b="1" noProof="1" smtClean="0"/>
              <a:t>The</a:t>
            </a:r>
            <a:r>
              <a:rPr lang="en-US" b="1" baseline="0" noProof="1" smtClean="0"/>
              <a:t> final hydraulic system is always drawn as shown with the directional control valve in the initial possition</a:t>
            </a:r>
            <a:r>
              <a:rPr lang="en-US" baseline="0" noProof="1" smtClean="0"/>
              <a:t>.</a:t>
            </a:r>
            <a:endParaRPr lang="en-US" noProof="1"/>
          </a:p>
        </p:txBody>
      </p:sp>
      <p:sp>
        <p:nvSpPr>
          <p:cNvPr id="4" name="Header Placeholder 3"/>
          <p:cNvSpPr>
            <a:spLocks noGrp="1"/>
          </p:cNvSpPr>
          <p:nvPr>
            <p:ph type="hdr" sz="quarter" idx="10"/>
          </p:nvPr>
        </p:nvSpPr>
        <p:spPr/>
        <p:txBody>
          <a:bodyPr/>
          <a:lstStyle/>
          <a:p>
            <a:r>
              <a:rPr lang="en-US" dirty="0" smtClean="0"/>
              <a:t>*</a:t>
            </a:r>
            <a:endParaRPr lang="en-US" sz="1200" dirty="0"/>
          </a:p>
        </p:txBody>
      </p:sp>
      <p:sp>
        <p:nvSpPr>
          <p:cNvPr id="5" name="Date Placeholder 4"/>
          <p:cNvSpPr>
            <a:spLocks noGrp="1"/>
          </p:cNvSpPr>
          <p:nvPr>
            <p:ph type="dt" idx="11"/>
          </p:nvPr>
        </p:nvSpPr>
        <p:spPr/>
        <p:txBody>
          <a:bodyPr/>
          <a:lstStyle/>
          <a:p>
            <a:r>
              <a:rPr lang="en-US" dirty="0" smtClean="0"/>
              <a:t>07/16/96</a:t>
            </a:r>
            <a:endParaRPr lang="en-US" sz="1200" dirty="0"/>
          </a:p>
        </p:txBody>
      </p:sp>
      <p:sp>
        <p:nvSpPr>
          <p:cNvPr id="6" name="Footer Placeholder 5"/>
          <p:cNvSpPr>
            <a:spLocks noGrp="1"/>
          </p:cNvSpPr>
          <p:nvPr>
            <p:ph type="ftr" sz="quarter" idx="12"/>
          </p:nvPr>
        </p:nvSpPr>
        <p:spPr/>
        <p:txBody>
          <a:bodyPr/>
          <a:lstStyle/>
          <a:p>
            <a:r>
              <a:rPr lang="en-US" dirty="0" smtClean="0"/>
              <a:t>*</a:t>
            </a:r>
            <a:endParaRPr lang="en-US" sz="1200" dirty="0"/>
          </a:p>
        </p:txBody>
      </p:sp>
      <p:sp>
        <p:nvSpPr>
          <p:cNvPr id="7" name="Slide Number Placeholder 6"/>
          <p:cNvSpPr>
            <a:spLocks noGrp="1"/>
          </p:cNvSpPr>
          <p:nvPr>
            <p:ph type="sldNum" sz="quarter" idx="13"/>
          </p:nvPr>
        </p:nvSpPr>
        <p:spPr/>
        <p:txBody>
          <a:bodyPr/>
          <a:lstStyle/>
          <a:p>
            <a:r>
              <a:rPr lang="en-US" dirty="0" smtClean="0"/>
              <a:t>##</a:t>
            </a:r>
            <a:endParaRPr lang="en-US" sz="1200"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None/>
            </a:pPr>
            <a:r>
              <a:rPr lang="en-US" noProof="1" smtClean="0"/>
              <a:t>Additional devices are needed</a:t>
            </a:r>
            <a:r>
              <a:rPr lang="en-US" baseline="0" noProof="1" smtClean="0"/>
              <a:t> to encure a realiable hydraulic system that can be installed in rough envirements fx. An oil rig.</a:t>
            </a:r>
            <a:endParaRPr lang="en-US" noProof="1"/>
          </a:p>
        </p:txBody>
      </p:sp>
      <p:sp>
        <p:nvSpPr>
          <p:cNvPr id="4" name="Header Placeholder 3"/>
          <p:cNvSpPr>
            <a:spLocks noGrp="1"/>
          </p:cNvSpPr>
          <p:nvPr>
            <p:ph type="hdr" sz="quarter" idx="10"/>
          </p:nvPr>
        </p:nvSpPr>
        <p:spPr/>
        <p:txBody>
          <a:bodyPr/>
          <a:lstStyle/>
          <a:p>
            <a:r>
              <a:rPr lang="en-US" dirty="0" smtClean="0"/>
              <a:t>*</a:t>
            </a:r>
            <a:endParaRPr lang="en-US" sz="1200" dirty="0"/>
          </a:p>
        </p:txBody>
      </p:sp>
      <p:sp>
        <p:nvSpPr>
          <p:cNvPr id="5" name="Date Placeholder 4"/>
          <p:cNvSpPr>
            <a:spLocks noGrp="1"/>
          </p:cNvSpPr>
          <p:nvPr>
            <p:ph type="dt" idx="11"/>
          </p:nvPr>
        </p:nvSpPr>
        <p:spPr/>
        <p:txBody>
          <a:bodyPr/>
          <a:lstStyle/>
          <a:p>
            <a:r>
              <a:rPr lang="en-US" dirty="0" smtClean="0"/>
              <a:t>07/16/96</a:t>
            </a:r>
            <a:endParaRPr lang="en-US" sz="1200" dirty="0"/>
          </a:p>
        </p:txBody>
      </p:sp>
      <p:sp>
        <p:nvSpPr>
          <p:cNvPr id="6" name="Footer Placeholder 5"/>
          <p:cNvSpPr>
            <a:spLocks noGrp="1"/>
          </p:cNvSpPr>
          <p:nvPr>
            <p:ph type="ftr" sz="quarter" idx="12"/>
          </p:nvPr>
        </p:nvSpPr>
        <p:spPr/>
        <p:txBody>
          <a:bodyPr/>
          <a:lstStyle/>
          <a:p>
            <a:r>
              <a:rPr lang="en-US" dirty="0" smtClean="0"/>
              <a:t>*</a:t>
            </a:r>
            <a:endParaRPr lang="en-US" sz="1200" dirty="0"/>
          </a:p>
        </p:txBody>
      </p:sp>
      <p:sp>
        <p:nvSpPr>
          <p:cNvPr id="7" name="Slide Number Placeholder 6"/>
          <p:cNvSpPr>
            <a:spLocks noGrp="1"/>
          </p:cNvSpPr>
          <p:nvPr>
            <p:ph type="sldNum" sz="quarter" idx="13"/>
          </p:nvPr>
        </p:nvSpPr>
        <p:spPr/>
        <p:txBody>
          <a:bodyPr/>
          <a:lstStyle/>
          <a:p>
            <a:r>
              <a:rPr lang="en-US" dirty="0" smtClean="0"/>
              <a:t>##</a:t>
            </a:r>
            <a:endParaRPr lang="en-US" sz="1200"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01	03:25		Intro </a:t>
            </a:r>
            <a:r>
              <a:rPr lang="en-US" dirty="0" err="1" smtClean="0"/>
              <a:t>til</a:t>
            </a:r>
            <a:r>
              <a:rPr lang="en-US" dirty="0" smtClean="0"/>
              <a:t> </a:t>
            </a:r>
            <a:r>
              <a:rPr lang="en-US" dirty="0" err="1" smtClean="0"/>
              <a:t>hydr</a:t>
            </a:r>
            <a:r>
              <a:rPr lang="en-US" dirty="0" smtClean="0"/>
              <a:t>., </a:t>
            </a:r>
            <a:r>
              <a:rPr lang="en-US" dirty="0" err="1" smtClean="0"/>
              <a:t>fordele</a:t>
            </a:r>
            <a:r>
              <a:rPr lang="en-US" dirty="0" smtClean="0"/>
              <a:t>, </a:t>
            </a:r>
            <a:r>
              <a:rPr lang="en-US" dirty="0" err="1" smtClean="0"/>
              <a:t>flere</a:t>
            </a:r>
            <a:r>
              <a:rPr lang="en-US" dirty="0" smtClean="0"/>
              <a:t> </a:t>
            </a:r>
            <a:r>
              <a:rPr lang="en-US" dirty="0" err="1" smtClean="0"/>
              <a:t>forskellige</a:t>
            </a:r>
            <a:r>
              <a:rPr lang="en-US" dirty="0" smtClean="0"/>
              <a:t> </a:t>
            </a:r>
            <a:r>
              <a:rPr lang="en-US" dirty="0" err="1" smtClean="0"/>
              <a:t>maskiner</a:t>
            </a:r>
            <a:r>
              <a:rPr lang="en-US" dirty="0" smtClean="0"/>
              <a:t>,</a:t>
            </a:r>
          </a:p>
          <a:p>
            <a:r>
              <a:rPr lang="en-US" dirty="0" smtClean="0"/>
              <a:t>			</a:t>
            </a:r>
            <a:r>
              <a:rPr lang="en-US" dirty="0" err="1" smtClean="0"/>
              <a:t>gravemaskine</a:t>
            </a:r>
            <a:r>
              <a:rPr lang="en-US" dirty="0" smtClean="0"/>
              <a:t>, elevator, </a:t>
            </a:r>
            <a:r>
              <a:rPr lang="en-US" dirty="0" err="1" smtClean="0"/>
              <a:t>presse</a:t>
            </a:r>
            <a:r>
              <a:rPr lang="en-US" dirty="0" smtClean="0"/>
              <a:t>, </a:t>
            </a:r>
            <a:r>
              <a:rPr lang="en-US" dirty="0" err="1" smtClean="0"/>
              <a:t>autolift</a:t>
            </a:r>
            <a:endParaRPr lang="en-US" dirty="0" smtClean="0"/>
          </a:p>
          <a:p>
            <a:endParaRPr lang="en-US" smtClean="0"/>
          </a:p>
          <a:p>
            <a:r>
              <a:rPr lang="en-US" smtClean="0"/>
              <a:t>07</a:t>
            </a:r>
            <a:r>
              <a:rPr lang="en-US" dirty="0" smtClean="0"/>
              <a:t>	01:18		</a:t>
            </a:r>
            <a:r>
              <a:rPr lang="en-US" dirty="0" err="1" smtClean="0"/>
              <a:t>Mekanisk</a:t>
            </a:r>
            <a:r>
              <a:rPr lang="en-US" dirty="0" smtClean="0"/>
              <a:t> </a:t>
            </a:r>
            <a:r>
              <a:rPr lang="en-US" dirty="0" err="1" smtClean="0"/>
              <a:t>energi</a:t>
            </a:r>
            <a:r>
              <a:rPr lang="en-US" dirty="0" smtClean="0"/>
              <a:t> </a:t>
            </a:r>
            <a:r>
              <a:rPr lang="en-US" dirty="0" err="1" smtClean="0"/>
              <a:t>omformes</a:t>
            </a:r>
            <a:r>
              <a:rPr lang="en-US" dirty="0" smtClean="0"/>
              <a:t> </a:t>
            </a:r>
            <a:r>
              <a:rPr lang="en-US" dirty="0" err="1" smtClean="0"/>
              <a:t>til</a:t>
            </a:r>
            <a:r>
              <a:rPr lang="en-US" dirty="0" smtClean="0"/>
              <a:t> </a:t>
            </a:r>
            <a:r>
              <a:rPr lang="en-US" dirty="0" err="1" smtClean="0"/>
              <a:t>hydr</a:t>
            </a:r>
            <a:r>
              <a:rPr lang="en-US" dirty="0" smtClean="0"/>
              <a:t>. </a:t>
            </a:r>
            <a:r>
              <a:rPr lang="en-US" dirty="0" err="1" smtClean="0"/>
              <a:t>energi</a:t>
            </a:r>
            <a:r>
              <a:rPr lang="en-US" dirty="0" smtClean="0"/>
              <a:t>, </a:t>
            </a:r>
            <a:r>
              <a:rPr lang="en-US" dirty="0" err="1" smtClean="0"/>
              <a:t>autolift</a:t>
            </a:r>
            <a:endParaRPr lang="en-US" dirty="0" smtClean="0"/>
          </a:p>
          <a:p>
            <a:r>
              <a:rPr lang="en-US" dirty="0" smtClean="0"/>
              <a:t>			power unit, power control section, drive unit (</a:t>
            </a:r>
            <a:r>
              <a:rPr lang="en-US" dirty="0" err="1" smtClean="0"/>
              <a:t>cyl</a:t>
            </a:r>
            <a:r>
              <a:rPr lang="en-US" dirty="0" smtClean="0"/>
              <a:t>.)</a:t>
            </a:r>
            <a:endParaRPr lang="en-US" dirty="0"/>
          </a:p>
        </p:txBody>
      </p:sp>
      <p:sp>
        <p:nvSpPr>
          <p:cNvPr id="4" name="Header Placeholder 3"/>
          <p:cNvSpPr>
            <a:spLocks noGrp="1"/>
          </p:cNvSpPr>
          <p:nvPr>
            <p:ph type="hdr" sz="quarter" idx="10"/>
          </p:nvPr>
        </p:nvSpPr>
        <p:spPr/>
        <p:txBody>
          <a:bodyPr/>
          <a:lstStyle/>
          <a:p>
            <a:r>
              <a:rPr lang="en-US" smtClean="0"/>
              <a:t>*</a:t>
            </a:r>
            <a:endParaRPr lang="en-US" sz="1200"/>
          </a:p>
        </p:txBody>
      </p:sp>
      <p:sp>
        <p:nvSpPr>
          <p:cNvPr id="5" name="Date Placeholder 4"/>
          <p:cNvSpPr>
            <a:spLocks noGrp="1"/>
          </p:cNvSpPr>
          <p:nvPr>
            <p:ph type="dt" idx="11"/>
          </p:nvPr>
        </p:nvSpPr>
        <p:spPr/>
        <p:txBody>
          <a:bodyPr/>
          <a:lstStyle/>
          <a:p>
            <a:r>
              <a:rPr lang="en-US" smtClean="0"/>
              <a:t>07/16/96</a:t>
            </a:r>
            <a:endParaRPr lang="en-US" sz="1200"/>
          </a:p>
        </p:txBody>
      </p:sp>
      <p:sp>
        <p:nvSpPr>
          <p:cNvPr id="6" name="Footer Placeholder 5"/>
          <p:cNvSpPr>
            <a:spLocks noGrp="1"/>
          </p:cNvSpPr>
          <p:nvPr>
            <p:ph type="ftr" sz="quarter" idx="12"/>
          </p:nvPr>
        </p:nvSpPr>
        <p:spPr/>
        <p:txBody>
          <a:bodyPr/>
          <a:lstStyle/>
          <a:p>
            <a:r>
              <a:rPr lang="en-US" smtClean="0"/>
              <a:t>*</a:t>
            </a:r>
            <a:endParaRPr lang="en-US" sz="1200"/>
          </a:p>
        </p:txBody>
      </p:sp>
      <p:sp>
        <p:nvSpPr>
          <p:cNvPr id="7" name="Slide Number Placeholder 6"/>
          <p:cNvSpPr>
            <a:spLocks noGrp="1"/>
          </p:cNvSpPr>
          <p:nvPr>
            <p:ph type="sldNum" sz="quarter" idx="13"/>
          </p:nvPr>
        </p:nvSpPr>
        <p:spPr/>
        <p:txBody>
          <a:bodyPr/>
          <a:lstStyle/>
          <a:p>
            <a:r>
              <a:rPr lang="en-US" smtClean="0"/>
              <a:t>##</a:t>
            </a:r>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a:t>
            </a:r>
            <a:endParaRPr lang="en-US" sz="1200" dirty="0"/>
          </a:p>
        </p:txBody>
      </p:sp>
      <p:sp>
        <p:nvSpPr>
          <p:cNvPr id="5" name="Date Placeholder 4"/>
          <p:cNvSpPr>
            <a:spLocks noGrp="1"/>
          </p:cNvSpPr>
          <p:nvPr>
            <p:ph type="dt" idx="11"/>
          </p:nvPr>
        </p:nvSpPr>
        <p:spPr/>
        <p:txBody>
          <a:bodyPr/>
          <a:lstStyle/>
          <a:p>
            <a:r>
              <a:rPr lang="en-US" dirty="0" smtClean="0"/>
              <a:t>07/16/96</a:t>
            </a:r>
            <a:endParaRPr lang="en-US" sz="1200" dirty="0"/>
          </a:p>
        </p:txBody>
      </p:sp>
      <p:sp>
        <p:nvSpPr>
          <p:cNvPr id="6" name="Footer Placeholder 5"/>
          <p:cNvSpPr>
            <a:spLocks noGrp="1"/>
          </p:cNvSpPr>
          <p:nvPr>
            <p:ph type="ftr" sz="quarter" idx="12"/>
          </p:nvPr>
        </p:nvSpPr>
        <p:spPr/>
        <p:txBody>
          <a:bodyPr/>
          <a:lstStyle/>
          <a:p>
            <a:r>
              <a:rPr lang="en-US" dirty="0" smtClean="0"/>
              <a:t>*</a:t>
            </a:r>
            <a:endParaRPr lang="en-US" sz="1200" dirty="0"/>
          </a:p>
        </p:txBody>
      </p:sp>
      <p:sp>
        <p:nvSpPr>
          <p:cNvPr id="7" name="Slide Number Placeholder 6"/>
          <p:cNvSpPr>
            <a:spLocks noGrp="1"/>
          </p:cNvSpPr>
          <p:nvPr>
            <p:ph type="sldNum" sz="quarter" idx="13"/>
          </p:nvPr>
        </p:nvSpPr>
        <p:spPr/>
        <p:txBody>
          <a:bodyPr/>
          <a:lstStyle/>
          <a:p>
            <a:r>
              <a:rPr lang="en-US" dirty="0" smtClean="0"/>
              <a:t>##</a:t>
            </a:r>
            <a:endParaRPr lang="en-US" sz="12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1" smtClean="0"/>
              <a:t>The charitaristic</a:t>
            </a:r>
            <a:r>
              <a:rPr lang="en-US" baseline="0" noProof="1" smtClean="0"/>
              <a:t> of a hydraulic system is…</a:t>
            </a:r>
          </a:p>
          <a:p>
            <a:r>
              <a:rPr lang="en-US" baseline="0" noProof="1" smtClean="0"/>
              <a:t>It can:</a:t>
            </a:r>
          </a:p>
          <a:p>
            <a:endParaRPr lang="en-US" noProof="1"/>
          </a:p>
        </p:txBody>
      </p:sp>
      <p:sp>
        <p:nvSpPr>
          <p:cNvPr id="4" name="Header Placeholder 3"/>
          <p:cNvSpPr>
            <a:spLocks noGrp="1"/>
          </p:cNvSpPr>
          <p:nvPr>
            <p:ph type="hdr" sz="quarter" idx="10"/>
          </p:nvPr>
        </p:nvSpPr>
        <p:spPr/>
        <p:txBody>
          <a:bodyPr/>
          <a:lstStyle/>
          <a:p>
            <a:r>
              <a:rPr lang="en-US" dirty="0" smtClean="0"/>
              <a:t>*</a:t>
            </a:r>
            <a:endParaRPr lang="en-US" sz="1200" dirty="0"/>
          </a:p>
        </p:txBody>
      </p:sp>
      <p:sp>
        <p:nvSpPr>
          <p:cNvPr id="5" name="Date Placeholder 4"/>
          <p:cNvSpPr>
            <a:spLocks noGrp="1"/>
          </p:cNvSpPr>
          <p:nvPr>
            <p:ph type="dt" idx="11"/>
          </p:nvPr>
        </p:nvSpPr>
        <p:spPr/>
        <p:txBody>
          <a:bodyPr/>
          <a:lstStyle/>
          <a:p>
            <a:r>
              <a:rPr lang="en-US" dirty="0" smtClean="0"/>
              <a:t>07/16/96</a:t>
            </a:r>
            <a:endParaRPr lang="en-US" sz="1200" dirty="0"/>
          </a:p>
        </p:txBody>
      </p:sp>
      <p:sp>
        <p:nvSpPr>
          <p:cNvPr id="6" name="Footer Placeholder 5"/>
          <p:cNvSpPr>
            <a:spLocks noGrp="1"/>
          </p:cNvSpPr>
          <p:nvPr>
            <p:ph type="ftr" sz="quarter" idx="12"/>
          </p:nvPr>
        </p:nvSpPr>
        <p:spPr/>
        <p:txBody>
          <a:bodyPr/>
          <a:lstStyle/>
          <a:p>
            <a:r>
              <a:rPr lang="en-US" dirty="0" smtClean="0"/>
              <a:t>*</a:t>
            </a:r>
            <a:endParaRPr lang="en-US" sz="1200" dirty="0"/>
          </a:p>
        </p:txBody>
      </p:sp>
      <p:sp>
        <p:nvSpPr>
          <p:cNvPr id="7" name="Slide Number Placeholder 6"/>
          <p:cNvSpPr>
            <a:spLocks noGrp="1"/>
          </p:cNvSpPr>
          <p:nvPr>
            <p:ph type="sldNum" sz="quarter" idx="13"/>
          </p:nvPr>
        </p:nvSpPr>
        <p:spPr/>
        <p:txBody>
          <a:bodyPr/>
          <a:lstStyle/>
          <a:p>
            <a:r>
              <a:rPr lang="en-US" dirty="0" smtClean="0"/>
              <a:t>##</a:t>
            </a:r>
            <a:endParaRPr 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noProof="1" smtClean="0"/>
              <a:t>The energy flow in a hydraulic system</a:t>
            </a:r>
            <a:endParaRPr lang="en-US" noProof="1" smtClean="0"/>
          </a:p>
          <a:p>
            <a:r>
              <a:rPr lang="en-US" noProof="1" smtClean="0"/>
              <a:t>In</a:t>
            </a:r>
            <a:r>
              <a:rPr lang="en-US" baseline="0" noProof="1" smtClean="0"/>
              <a:t> hydraulic systems mechanical energy is converted to hydraulic energy, then transported, and coverted back to mechanical energy.</a:t>
            </a:r>
          </a:p>
          <a:p>
            <a:endParaRPr lang="en-US" noProof="1"/>
          </a:p>
        </p:txBody>
      </p:sp>
      <p:sp>
        <p:nvSpPr>
          <p:cNvPr id="4" name="Header Placeholder 3"/>
          <p:cNvSpPr>
            <a:spLocks noGrp="1"/>
          </p:cNvSpPr>
          <p:nvPr>
            <p:ph type="hdr" sz="quarter" idx="10"/>
          </p:nvPr>
        </p:nvSpPr>
        <p:spPr/>
        <p:txBody>
          <a:bodyPr/>
          <a:lstStyle/>
          <a:p>
            <a:r>
              <a:rPr lang="en-US" dirty="0" smtClean="0"/>
              <a:t>*</a:t>
            </a:r>
            <a:endParaRPr lang="en-US" sz="1200" dirty="0"/>
          </a:p>
        </p:txBody>
      </p:sp>
      <p:sp>
        <p:nvSpPr>
          <p:cNvPr id="5" name="Date Placeholder 4"/>
          <p:cNvSpPr>
            <a:spLocks noGrp="1"/>
          </p:cNvSpPr>
          <p:nvPr>
            <p:ph type="dt" idx="11"/>
          </p:nvPr>
        </p:nvSpPr>
        <p:spPr/>
        <p:txBody>
          <a:bodyPr/>
          <a:lstStyle/>
          <a:p>
            <a:r>
              <a:rPr lang="en-US" dirty="0" smtClean="0"/>
              <a:t>07/16/96</a:t>
            </a:r>
            <a:endParaRPr lang="en-US" sz="1200" dirty="0"/>
          </a:p>
        </p:txBody>
      </p:sp>
      <p:sp>
        <p:nvSpPr>
          <p:cNvPr id="6" name="Footer Placeholder 5"/>
          <p:cNvSpPr>
            <a:spLocks noGrp="1"/>
          </p:cNvSpPr>
          <p:nvPr>
            <p:ph type="ftr" sz="quarter" idx="12"/>
          </p:nvPr>
        </p:nvSpPr>
        <p:spPr/>
        <p:txBody>
          <a:bodyPr/>
          <a:lstStyle/>
          <a:p>
            <a:r>
              <a:rPr lang="en-US" dirty="0" smtClean="0"/>
              <a:t>*</a:t>
            </a:r>
            <a:endParaRPr lang="en-US" sz="1200" dirty="0"/>
          </a:p>
        </p:txBody>
      </p:sp>
      <p:sp>
        <p:nvSpPr>
          <p:cNvPr id="7" name="Slide Number Placeholder 6"/>
          <p:cNvSpPr>
            <a:spLocks noGrp="1"/>
          </p:cNvSpPr>
          <p:nvPr>
            <p:ph type="sldNum" sz="quarter" idx="13"/>
          </p:nvPr>
        </p:nvSpPr>
        <p:spPr/>
        <p:txBody>
          <a:bodyPr/>
          <a:lstStyle/>
          <a:p>
            <a:r>
              <a:rPr lang="en-US" dirty="0" smtClean="0"/>
              <a:t>##</a:t>
            </a:r>
            <a:endParaRPr 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1" smtClean="0"/>
              <a:t>When the hand</a:t>
            </a:r>
            <a:r>
              <a:rPr lang="en-US" baseline="0" noProof="1" smtClean="0"/>
              <a:t> pump is released the load on will bee lowered again.</a:t>
            </a:r>
          </a:p>
          <a:p>
            <a:endParaRPr lang="en-US" baseline="0" noProof="1" smtClean="0"/>
          </a:p>
          <a:p>
            <a:r>
              <a:rPr lang="en-US" baseline="0" noProof="1" smtClean="0"/>
              <a:t>Area of circle A=(pi/4)*d</a:t>
            </a:r>
            <a:r>
              <a:rPr lang="en-US" baseline="30000" noProof="1" smtClean="0"/>
              <a:t>2</a:t>
            </a:r>
            <a:endParaRPr lang="en-US" baseline="0" noProof="1" smtClean="0"/>
          </a:p>
          <a:p>
            <a:endParaRPr lang="en-US" baseline="0" noProof="1" smtClean="0"/>
          </a:p>
          <a:p>
            <a:r>
              <a:rPr lang="en-US" b="1" baseline="0" noProof="1" smtClean="0"/>
              <a:t>Ask class to calculate an excample</a:t>
            </a:r>
            <a:r>
              <a:rPr lang="en-US" baseline="0" noProof="1" smtClean="0"/>
              <a:t> </a:t>
            </a:r>
          </a:p>
          <a:p>
            <a:endParaRPr lang="en-US" baseline="0" noProof="1" smtClean="0"/>
          </a:p>
          <a:p>
            <a:r>
              <a:rPr lang="en-US" baseline="0" noProof="1" smtClean="0"/>
              <a:t>d1=5 </a:t>
            </a:r>
          </a:p>
          <a:p>
            <a:r>
              <a:rPr lang="en-US" baseline="0" noProof="1" smtClean="0"/>
              <a:t>d2 =10 cm </a:t>
            </a:r>
          </a:p>
          <a:p>
            <a:r>
              <a:rPr lang="en-US" baseline="0" noProof="1" smtClean="0"/>
              <a:t>m1 = 50 kg </a:t>
            </a:r>
          </a:p>
          <a:p>
            <a:r>
              <a:rPr lang="en-US" baseline="0" noProof="1" smtClean="0"/>
              <a:t>=&gt; m2 200 kg   (m1/[d1^2/d2^2] = 50/0.25=200)</a:t>
            </a:r>
          </a:p>
          <a:p>
            <a:endParaRPr lang="en-US" baseline="0" noProof="1" smtClean="0"/>
          </a:p>
          <a:p>
            <a:endParaRPr lang="en-US" baseline="0" noProof="1" smtClean="0"/>
          </a:p>
          <a:p>
            <a:endParaRPr lang="en-US" baseline="0" noProof="1" smtClean="0"/>
          </a:p>
          <a:p>
            <a:endParaRPr lang="en-US" baseline="0" noProof="1"/>
          </a:p>
        </p:txBody>
      </p:sp>
      <p:sp>
        <p:nvSpPr>
          <p:cNvPr id="4" name="Header Placeholder 3"/>
          <p:cNvSpPr>
            <a:spLocks noGrp="1"/>
          </p:cNvSpPr>
          <p:nvPr>
            <p:ph type="hdr" sz="quarter" idx="10"/>
          </p:nvPr>
        </p:nvSpPr>
        <p:spPr/>
        <p:txBody>
          <a:bodyPr/>
          <a:lstStyle/>
          <a:p>
            <a:r>
              <a:rPr lang="en-US" dirty="0" smtClean="0"/>
              <a:t>*</a:t>
            </a:r>
            <a:endParaRPr lang="en-US" sz="1200" dirty="0"/>
          </a:p>
        </p:txBody>
      </p:sp>
      <p:sp>
        <p:nvSpPr>
          <p:cNvPr id="5" name="Date Placeholder 4"/>
          <p:cNvSpPr>
            <a:spLocks noGrp="1"/>
          </p:cNvSpPr>
          <p:nvPr>
            <p:ph type="dt" idx="11"/>
          </p:nvPr>
        </p:nvSpPr>
        <p:spPr/>
        <p:txBody>
          <a:bodyPr/>
          <a:lstStyle/>
          <a:p>
            <a:r>
              <a:rPr lang="en-US" dirty="0" smtClean="0"/>
              <a:t>07/16/96</a:t>
            </a:r>
            <a:endParaRPr lang="en-US" sz="1200" dirty="0"/>
          </a:p>
        </p:txBody>
      </p:sp>
      <p:sp>
        <p:nvSpPr>
          <p:cNvPr id="6" name="Footer Placeholder 5"/>
          <p:cNvSpPr>
            <a:spLocks noGrp="1"/>
          </p:cNvSpPr>
          <p:nvPr>
            <p:ph type="ftr" sz="quarter" idx="12"/>
          </p:nvPr>
        </p:nvSpPr>
        <p:spPr/>
        <p:txBody>
          <a:bodyPr/>
          <a:lstStyle/>
          <a:p>
            <a:r>
              <a:rPr lang="en-US" dirty="0" smtClean="0"/>
              <a:t>*</a:t>
            </a:r>
            <a:endParaRPr lang="en-US" sz="1200" dirty="0"/>
          </a:p>
        </p:txBody>
      </p:sp>
      <p:sp>
        <p:nvSpPr>
          <p:cNvPr id="7" name="Slide Number Placeholder 6"/>
          <p:cNvSpPr>
            <a:spLocks noGrp="1"/>
          </p:cNvSpPr>
          <p:nvPr>
            <p:ph type="sldNum" sz="quarter" idx="13"/>
          </p:nvPr>
        </p:nvSpPr>
        <p:spPr/>
        <p:txBody>
          <a:bodyPr/>
          <a:lstStyle/>
          <a:p>
            <a:r>
              <a:rPr lang="en-US" dirty="0" smtClean="0"/>
              <a:t>##</a:t>
            </a:r>
            <a:endParaRPr lang="en-US" sz="12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noProof="1" smtClean="0"/>
              <a:t>We can exchanges the hand pump with a hydraulic pump</a:t>
            </a:r>
            <a:r>
              <a:rPr lang="en-US" baseline="0" noProof="1" smtClean="0"/>
              <a:t> driven by an electrical motor.</a:t>
            </a:r>
          </a:p>
          <a:p>
            <a:endParaRPr lang="en-US" noProof="1" smtClean="0"/>
          </a:p>
          <a:p>
            <a:r>
              <a:rPr lang="en-US" noProof="1" smtClean="0"/>
              <a:t>When the electrical driven pump is stopped the </a:t>
            </a:r>
            <a:r>
              <a:rPr lang="en-US" baseline="0" noProof="1" smtClean="0"/>
              <a:t>load on the cylinder will press the oil backwards in the system and therefore the pump will now act as a motor.</a:t>
            </a:r>
          </a:p>
          <a:p>
            <a:pPr marL="228600" indent="-228600">
              <a:buAutoNum type="arabicParenR"/>
            </a:pPr>
            <a:r>
              <a:rPr lang="en-US" baseline="0" noProof="1" smtClean="0"/>
              <a:t>Hydraulic pump</a:t>
            </a:r>
          </a:p>
          <a:p>
            <a:pPr marL="228600" indent="-228600">
              <a:buAutoNum type="arabicParenR"/>
            </a:pPr>
            <a:r>
              <a:rPr lang="en-US" baseline="0" noProof="1" smtClean="0"/>
              <a:t>Tank</a:t>
            </a:r>
          </a:p>
          <a:p>
            <a:pPr marL="228600" indent="-228600">
              <a:buNone/>
            </a:pPr>
            <a:r>
              <a:rPr lang="en-US" baseline="0" noProof="1" smtClean="0"/>
              <a:t>5)	Hydraulic cylinder</a:t>
            </a:r>
          </a:p>
          <a:p>
            <a:endParaRPr lang="en-US" noProof="1" smtClean="0"/>
          </a:p>
          <a:p>
            <a:r>
              <a:rPr lang="en-US" b="1" noProof="1" smtClean="0"/>
              <a:t>In order to be able to stop the pump we must</a:t>
            </a:r>
            <a:r>
              <a:rPr lang="en-US" b="1" baseline="0" noProof="1" smtClean="0"/>
              <a:t> build aditional devices into the system</a:t>
            </a:r>
            <a:endParaRPr lang="en-US" b="1" noProof="1"/>
          </a:p>
        </p:txBody>
      </p:sp>
      <p:sp>
        <p:nvSpPr>
          <p:cNvPr id="4" name="Header Placeholder 3"/>
          <p:cNvSpPr>
            <a:spLocks noGrp="1"/>
          </p:cNvSpPr>
          <p:nvPr>
            <p:ph type="hdr" sz="quarter" idx="10"/>
          </p:nvPr>
        </p:nvSpPr>
        <p:spPr/>
        <p:txBody>
          <a:bodyPr/>
          <a:lstStyle/>
          <a:p>
            <a:r>
              <a:rPr lang="en-US" dirty="0" smtClean="0"/>
              <a:t>*</a:t>
            </a:r>
            <a:endParaRPr lang="en-US" sz="1200" dirty="0"/>
          </a:p>
        </p:txBody>
      </p:sp>
      <p:sp>
        <p:nvSpPr>
          <p:cNvPr id="5" name="Date Placeholder 4"/>
          <p:cNvSpPr>
            <a:spLocks noGrp="1"/>
          </p:cNvSpPr>
          <p:nvPr>
            <p:ph type="dt" idx="11"/>
          </p:nvPr>
        </p:nvSpPr>
        <p:spPr/>
        <p:txBody>
          <a:bodyPr/>
          <a:lstStyle/>
          <a:p>
            <a:r>
              <a:rPr lang="en-US" dirty="0" smtClean="0"/>
              <a:t>07/16/96</a:t>
            </a:r>
            <a:endParaRPr lang="en-US" sz="1200" dirty="0"/>
          </a:p>
        </p:txBody>
      </p:sp>
      <p:sp>
        <p:nvSpPr>
          <p:cNvPr id="6" name="Footer Placeholder 5"/>
          <p:cNvSpPr>
            <a:spLocks noGrp="1"/>
          </p:cNvSpPr>
          <p:nvPr>
            <p:ph type="ftr" sz="quarter" idx="12"/>
          </p:nvPr>
        </p:nvSpPr>
        <p:spPr/>
        <p:txBody>
          <a:bodyPr/>
          <a:lstStyle/>
          <a:p>
            <a:r>
              <a:rPr lang="en-US" dirty="0" smtClean="0"/>
              <a:t>*</a:t>
            </a:r>
            <a:endParaRPr lang="en-US" sz="1200" dirty="0"/>
          </a:p>
        </p:txBody>
      </p:sp>
      <p:sp>
        <p:nvSpPr>
          <p:cNvPr id="7" name="Slide Number Placeholder 6"/>
          <p:cNvSpPr>
            <a:spLocks noGrp="1"/>
          </p:cNvSpPr>
          <p:nvPr>
            <p:ph type="sldNum" sz="quarter" idx="13"/>
          </p:nvPr>
        </p:nvSpPr>
        <p:spPr/>
        <p:txBody>
          <a:bodyPr/>
          <a:lstStyle/>
          <a:p>
            <a:r>
              <a:rPr lang="en-US" dirty="0" smtClean="0"/>
              <a:t>##</a:t>
            </a:r>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Tx/>
              <a:buNone/>
            </a:pPr>
            <a:r>
              <a:rPr lang="en-US" b="1" baseline="0" noProof="0" dirty="0" smtClean="0"/>
              <a:t>Check Valve</a:t>
            </a:r>
          </a:p>
          <a:p>
            <a:pPr marL="228600" indent="-228600">
              <a:buFontTx/>
              <a:buNone/>
            </a:pPr>
            <a:endParaRPr lang="en-US" b="1" baseline="0" noProof="0" dirty="0" smtClean="0"/>
          </a:p>
          <a:p>
            <a:pPr marL="228600" indent="-228600">
              <a:buAutoNum type="arabicParenR"/>
            </a:pPr>
            <a:r>
              <a:rPr lang="en-US" baseline="0" noProof="0" dirty="0" smtClean="0"/>
              <a:t>Hydraulic pump</a:t>
            </a:r>
          </a:p>
          <a:p>
            <a:pPr marL="228600" indent="-228600">
              <a:buAutoNum type="arabicParenR"/>
            </a:pPr>
            <a:r>
              <a:rPr lang="en-US" baseline="0" noProof="0" dirty="0" smtClean="0"/>
              <a:t>Tank</a:t>
            </a:r>
          </a:p>
          <a:p>
            <a:pPr marL="228600" indent="-228600">
              <a:buAutoNum type="arabicParenR"/>
            </a:pPr>
            <a:r>
              <a:rPr lang="en-US" baseline="0" noProof="0" dirty="0" smtClean="0"/>
              <a:t>Check valve</a:t>
            </a:r>
          </a:p>
          <a:p>
            <a:pPr marL="228600" indent="-228600">
              <a:buAutoNum type="arabicParenR" startAt="5"/>
            </a:pPr>
            <a:r>
              <a:rPr lang="en-US" baseline="0" noProof="0" dirty="0" smtClean="0"/>
              <a:t>Hydraulic cylinder</a:t>
            </a:r>
          </a:p>
          <a:p>
            <a:pPr marL="228600" indent="-228600">
              <a:buAutoNum type="arabicParenR" startAt="5"/>
            </a:pPr>
            <a:endParaRPr lang="en-US" baseline="0" noProof="0" dirty="0" smtClean="0"/>
          </a:p>
          <a:p>
            <a:pPr marL="228600" indent="-228600">
              <a:buNone/>
            </a:pPr>
            <a:r>
              <a:rPr lang="en-US" baseline="0" noProof="0" dirty="0" smtClean="0"/>
              <a:t>By installing the check valve it is now possible to stop the cylinder in any given position by stopping the pump.</a:t>
            </a:r>
          </a:p>
          <a:p>
            <a:pPr marL="228600" indent="-228600">
              <a:buNone/>
            </a:pPr>
            <a:r>
              <a:rPr lang="en-US" baseline="0" noProof="0" dirty="0" smtClean="0"/>
              <a:t>If the cylinder goes fully plus and the pump is not stopped the system will be damaged.</a:t>
            </a:r>
          </a:p>
          <a:p>
            <a:pPr marL="228600" indent="-228600">
              <a:buNone/>
            </a:pPr>
            <a:endParaRPr lang="en-US" baseline="0" noProof="0" dirty="0" smtClean="0"/>
          </a:p>
          <a:p>
            <a:pPr marL="228600" marR="0" indent="-228600" algn="l" defTabSz="914400" rtl="0" eaLnBrk="0" fontAlgn="base" latinLnBrk="0" hangingPunct="0">
              <a:lnSpc>
                <a:spcPct val="100000"/>
              </a:lnSpc>
              <a:spcBef>
                <a:spcPct val="30000"/>
              </a:spcBef>
              <a:spcAft>
                <a:spcPct val="0"/>
              </a:spcAft>
              <a:buClrTx/>
              <a:buSzTx/>
              <a:buFontTx/>
              <a:buNone/>
              <a:tabLst/>
              <a:defRPr/>
            </a:pPr>
            <a:r>
              <a:rPr lang="en-US" b="1" noProof="1" smtClean="0"/>
              <a:t>In order to be able to protect the system we must</a:t>
            </a:r>
            <a:r>
              <a:rPr lang="en-US" b="1" baseline="0" noProof="1" smtClean="0"/>
              <a:t> build in a aditional device</a:t>
            </a:r>
            <a:endParaRPr lang="en-US" baseline="0" noProof="0" dirty="0" smtClean="0"/>
          </a:p>
          <a:p>
            <a:endParaRPr lang="en-US" baseline="0" noProof="0" dirty="0" smtClean="0"/>
          </a:p>
          <a:p>
            <a:endParaRPr lang="en-US" noProof="0" dirty="0"/>
          </a:p>
        </p:txBody>
      </p:sp>
      <p:sp>
        <p:nvSpPr>
          <p:cNvPr id="4" name="Header Placeholder 3"/>
          <p:cNvSpPr>
            <a:spLocks noGrp="1"/>
          </p:cNvSpPr>
          <p:nvPr>
            <p:ph type="hdr" sz="quarter" idx="10"/>
          </p:nvPr>
        </p:nvSpPr>
        <p:spPr/>
        <p:txBody>
          <a:bodyPr/>
          <a:lstStyle/>
          <a:p>
            <a:r>
              <a:rPr lang="en-US" dirty="0" smtClean="0"/>
              <a:t>*</a:t>
            </a:r>
            <a:endParaRPr lang="en-US" sz="1200" dirty="0"/>
          </a:p>
        </p:txBody>
      </p:sp>
      <p:sp>
        <p:nvSpPr>
          <p:cNvPr id="5" name="Date Placeholder 4"/>
          <p:cNvSpPr>
            <a:spLocks noGrp="1"/>
          </p:cNvSpPr>
          <p:nvPr>
            <p:ph type="dt" idx="11"/>
          </p:nvPr>
        </p:nvSpPr>
        <p:spPr/>
        <p:txBody>
          <a:bodyPr/>
          <a:lstStyle/>
          <a:p>
            <a:r>
              <a:rPr lang="en-US" dirty="0" smtClean="0"/>
              <a:t>07/16/96</a:t>
            </a:r>
            <a:endParaRPr lang="en-US" sz="1200" dirty="0"/>
          </a:p>
        </p:txBody>
      </p:sp>
      <p:sp>
        <p:nvSpPr>
          <p:cNvPr id="6" name="Footer Placeholder 5"/>
          <p:cNvSpPr>
            <a:spLocks noGrp="1"/>
          </p:cNvSpPr>
          <p:nvPr>
            <p:ph type="ftr" sz="quarter" idx="12"/>
          </p:nvPr>
        </p:nvSpPr>
        <p:spPr/>
        <p:txBody>
          <a:bodyPr/>
          <a:lstStyle/>
          <a:p>
            <a:r>
              <a:rPr lang="en-US" dirty="0" smtClean="0"/>
              <a:t>*</a:t>
            </a:r>
            <a:endParaRPr lang="en-US" sz="1200" dirty="0"/>
          </a:p>
        </p:txBody>
      </p:sp>
      <p:sp>
        <p:nvSpPr>
          <p:cNvPr id="7" name="Slide Number Placeholder 6"/>
          <p:cNvSpPr>
            <a:spLocks noGrp="1"/>
          </p:cNvSpPr>
          <p:nvPr>
            <p:ph type="sldNum" sz="quarter" idx="13"/>
          </p:nvPr>
        </p:nvSpPr>
        <p:spPr/>
        <p:txBody>
          <a:bodyPr/>
          <a:lstStyle/>
          <a:p>
            <a:r>
              <a:rPr lang="en-US" dirty="0" smtClean="0"/>
              <a:t>##</a:t>
            </a:r>
            <a:endParaRPr lang="en-US" sz="12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marR="0" indent="-228600" algn="l" defTabSz="914400" rtl="0" eaLnBrk="0" fontAlgn="base" latinLnBrk="0" hangingPunct="0">
              <a:lnSpc>
                <a:spcPct val="100000"/>
              </a:lnSpc>
              <a:spcBef>
                <a:spcPct val="30000"/>
              </a:spcBef>
              <a:spcAft>
                <a:spcPct val="0"/>
              </a:spcAft>
              <a:buClrTx/>
              <a:buSzTx/>
              <a:buFontTx/>
              <a:buNone/>
              <a:tabLst/>
              <a:defRPr/>
            </a:pPr>
            <a:r>
              <a:rPr lang="en-US" b="1" baseline="0" noProof="1" smtClean="0"/>
              <a:t>Pressure relief valve</a:t>
            </a:r>
          </a:p>
          <a:p>
            <a:pPr marL="228600" indent="-228600">
              <a:buFontTx/>
              <a:buNone/>
            </a:pPr>
            <a:endParaRPr lang="en-US" baseline="0" noProof="1" smtClean="0"/>
          </a:p>
          <a:p>
            <a:pPr marL="228600" indent="-228600">
              <a:buAutoNum type="arabicParenR"/>
            </a:pPr>
            <a:r>
              <a:rPr lang="en-US" baseline="0" noProof="1" smtClean="0"/>
              <a:t>Hydraulic pump</a:t>
            </a:r>
          </a:p>
          <a:p>
            <a:pPr marL="228600" indent="-228600">
              <a:buAutoNum type="arabicParenR"/>
            </a:pPr>
            <a:r>
              <a:rPr lang="en-US" baseline="0" noProof="1" smtClean="0"/>
              <a:t>Tank</a:t>
            </a:r>
          </a:p>
          <a:p>
            <a:pPr marL="228600" indent="-228600">
              <a:buAutoNum type="arabicParenR"/>
            </a:pPr>
            <a:r>
              <a:rPr lang="en-US" baseline="0" noProof="1" smtClean="0"/>
              <a:t>Check valve</a:t>
            </a:r>
          </a:p>
          <a:p>
            <a:pPr marL="228600" indent="-228600">
              <a:buAutoNum type="arabicParenR"/>
            </a:pPr>
            <a:r>
              <a:rPr lang="en-US" baseline="0" noProof="1" smtClean="0"/>
              <a:t>Pressure relief valve</a:t>
            </a:r>
          </a:p>
          <a:p>
            <a:pPr marL="228600" indent="-228600">
              <a:buAutoNum type="arabicParenR" startAt="5"/>
            </a:pPr>
            <a:r>
              <a:rPr lang="en-US" baseline="0" noProof="1" smtClean="0"/>
              <a:t>Hydraulic cylinder</a:t>
            </a:r>
          </a:p>
          <a:p>
            <a:pPr marL="228600" indent="-228600">
              <a:buAutoNum type="arabicParenR" startAt="5"/>
            </a:pPr>
            <a:endParaRPr lang="en-US" baseline="0" noProof="1" smtClean="0"/>
          </a:p>
          <a:p>
            <a:pPr marL="228600" indent="-228600">
              <a:buNone/>
            </a:pPr>
            <a:r>
              <a:rPr lang="en-US" baseline="0" noProof="1" smtClean="0"/>
              <a:t>To protect the system a pressure relief valve is installed</a:t>
            </a:r>
          </a:p>
          <a:p>
            <a:pPr marL="228600" indent="-228600">
              <a:buNone/>
            </a:pPr>
            <a:endParaRPr lang="en-US" baseline="0" noProof="1" smtClean="0"/>
          </a:p>
          <a:p>
            <a:pPr marL="228600" indent="-228600">
              <a:buNone/>
            </a:pPr>
            <a:r>
              <a:rPr lang="en-US" b="1" baseline="0" noProof="1" smtClean="0"/>
              <a:t>We can only control the system by starting and stopping the pump, this will not be sutable in practic so further devices must be build into the system</a:t>
            </a:r>
          </a:p>
          <a:p>
            <a:pPr marL="228600" indent="-228600">
              <a:buAutoNum type="arabicParenR" startAt="5"/>
            </a:pPr>
            <a:endParaRPr lang="en-US" b="1" baseline="0" noProof="1" smtClean="0"/>
          </a:p>
          <a:p>
            <a:endParaRPr lang="en-US" b="1" baseline="0" noProof="1" smtClean="0"/>
          </a:p>
          <a:p>
            <a:endParaRPr lang="en-US" b="1" noProof="1"/>
          </a:p>
        </p:txBody>
      </p:sp>
      <p:sp>
        <p:nvSpPr>
          <p:cNvPr id="4" name="Header Placeholder 3"/>
          <p:cNvSpPr>
            <a:spLocks noGrp="1"/>
          </p:cNvSpPr>
          <p:nvPr>
            <p:ph type="hdr" sz="quarter" idx="10"/>
          </p:nvPr>
        </p:nvSpPr>
        <p:spPr/>
        <p:txBody>
          <a:bodyPr/>
          <a:lstStyle/>
          <a:p>
            <a:r>
              <a:rPr lang="en-US" dirty="0" smtClean="0"/>
              <a:t>*</a:t>
            </a:r>
            <a:endParaRPr lang="en-US" sz="1200" dirty="0"/>
          </a:p>
        </p:txBody>
      </p:sp>
      <p:sp>
        <p:nvSpPr>
          <p:cNvPr id="5" name="Date Placeholder 4"/>
          <p:cNvSpPr>
            <a:spLocks noGrp="1"/>
          </p:cNvSpPr>
          <p:nvPr>
            <p:ph type="dt" idx="11"/>
          </p:nvPr>
        </p:nvSpPr>
        <p:spPr/>
        <p:txBody>
          <a:bodyPr/>
          <a:lstStyle/>
          <a:p>
            <a:r>
              <a:rPr lang="en-US" dirty="0" smtClean="0"/>
              <a:t>07/16/96</a:t>
            </a:r>
            <a:endParaRPr lang="en-US" sz="1200" dirty="0"/>
          </a:p>
        </p:txBody>
      </p:sp>
      <p:sp>
        <p:nvSpPr>
          <p:cNvPr id="6" name="Footer Placeholder 5"/>
          <p:cNvSpPr>
            <a:spLocks noGrp="1"/>
          </p:cNvSpPr>
          <p:nvPr>
            <p:ph type="ftr" sz="quarter" idx="12"/>
          </p:nvPr>
        </p:nvSpPr>
        <p:spPr/>
        <p:txBody>
          <a:bodyPr/>
          <a:lstStyle/>
          <a:p>
            <a:r>
              <a:rPr lang="en-US" dirty="0" smtClean="0"/>
              <a:t>*</a:t>
            </a:r>
            <a:endParaRPr lang="en-US" sz="1200" dirty="0"/>
          </a:p>
        </p:txBody>
      </p:sp>
      <p:sp>
        <p:nvSpPr>
          <p:cNvPr id="7" name="Slide Number Placeholder 6"/>
          <p:cNvSpPr>
            <a:spLocks noGrp="1"/>
          </p:cNvSpPr>
          <p:nvPr>
            <p:ph type="sldNum" sz="quarter" idx="13"/>
          </p:nvPr>
        </p:nvSpPr>
        <p:spPr/>
        <p:txBody>
          <a:bodyPr/>
          <a:lstStyle/>
          <a:p>
            <a:r>
              <a:rPr lang="en-US" dirty="0" smtClean="0"/>
              <a:t>##</a:t>
            </a:r>
            <a:endParaRPr lang="en-US" sz="1200"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marR="0" indent="-228600" algn="l" defTabSz="914400" rtl="0" eaLnBrk="0" fontAlgn="base" latinLnBrk="0" hangingPunct="0">
              <a:lnSpc>
                <a:spcPct val="100000"/>
              </a:lnSpc>
              <a:spcBef>
                <a:spcPct val="30000"/>
              </a:spcBef>
              <a:spcAft>
                <a:spcPct val="0"/>
              </a:spcAft>
              <a:buClrTx/>
              <a:buSzTx/>
              <a:buFontTx/>
              <a:buNone/>
              <a:tabLst/>
              <a:defRPr/>
            </a:pPr>
            <a:r>
              <a:rPr lang="en-US" b="1" baseline="0" noProof="1" smtClean="0"/>
              <a:t>Directional Control valve 4/3 way</a:t>
            </a:r>
          </a:p>
          <a:p>
            <a:pPr marL="228600" indent="-228600">
              <a:buFontTx/>
              <a:buNone/>
            </a:pPr>
            <a:endParaRPr lang="en-US" baseline="0" noProof="1" smtClean="0"/>
          </a:p>
          <a:p>
            <a:pPr marL="228600" indent="-228600">
              <a:buAutoNum type="arabicParenR"/>
            </a:pPr>
            <a:r>
              <a:rPr lang="en-US" baseline="0" noProof="1" smtClean="0"/>
              <a:t>Hydraulic pump</a:t>
            </a:r>
          </a:p>
          <a:p>
            <a:pPr marL="228600" indent="-228600">
              <a:buAutoNum type="arabicParenR"/>
            </a:pPr>
            <a:r>
              <a:rPr lang="en-US" baseline="0" noProof="1" smtClean="0"/>
              <a:t>Tank</a:t>
            </a:r>
          </a:p>
          <a:p>
            <a:pPr marL="228600" indent="-228600">
              <a:buAutoNum type="arabicParenR"/>
            </a:pPr>
            <a:r>
              <a:rPr lang="en-US" baseline="0" noProof="1" smtClean="0"/>
              <a:t>Check valve</a:t>
            </a:r>
          </a:p>
          <a:p>
            <a:pPr marL="228600" indent="-228600">
              <a:buAutoNum type="arabicParenR"/>
            </a:pPr>
            <a:r>
              <a:rPr lang="en-US" baseline="0" noProof="1" smtClean="0"/>
              <a:t>Pressure relief valve</a:t>
            </a:r>
          </a:p>
          <a:p>
            <a:pPr marL="228600" indent="-228600">
              <a:buAutoNum type="arabicParenR" startAt="5"/>
            </a:pPr>
            <a:r>
              <a:rPr lang="en-US" baseline="0" noProof="1" smtClean="0"/>
              <a:t>Hydraulic cylinder</a:t>
            </a:r>
          </a:p>
          <a:p>
            <a:pPr marL="228600" indent="-228600">
              <a:buAutoNum type="arabicParenR" startAt="5"/>
            </a:pPr>
            <a:r>
              <a:rPr lang="en-US" baseline="0" noProof="1" smtClean="0"/>
              <a:t>Directional Control valve 4/3 way</a:t>
            </a:r>
          </a:p>
          <a:p>
            <a:pPr marL="228600" indent="-228600">
              <a:buAutoNum type="arabicParenR" startAt="5"/>
            </a:pPr>
            <a:endParaRPr lang="en-US" baseline="0" noProof="1" smtClean="0"/>
          </a:p>
          <a:p>
            <a:pPr marL="228600" indent="-228600">
              <a:buNone/>
            </a:pPr>
            <a:r>
              <a:rPr lang="en-US" baseline="0" noProof="1" smtClean="0"/>
              <a:t>It is now possible to operate the cylinder I both directions, and the system is protected against damage if the pump builds up the pressure due to the cylinder is fully extended. </a:t>
            </a:r>
          </a:p>
          <a:p>
            <a:pPr marL="228600" indent="-228600">
              <a:buNone/>
            </a:pPr>
            <a:endParaRPr lang="en-US" baseline="0" noProof="1" smtClean="0"/>
          </a:p>
          <a:p>
            <a:pPr marL="228600" indent="-228600">
              <a:buNone/>
            </a:pPr>
            <a:r>
              <a:rPr lang="en-US" b="1" baseline="0" noProof="1" smtClean="0"/>
              <a:t>The speed of the cylinder is only controled by the displacement of the pump… To be able to change the piston speed we have to install further devices into the system.</a:t>
            </a:r>
          </a:p>
          <a:p>
            <a:pPr marL="228600" indent="-228600">
              <a:buAutoNum type="arabicParenR" startAt="5"/>
            </a:pPr>
            <a:endParaRPr lang="en-US" baseline="0" noProof="1" smtClean="0"/>
          </a:p>
          <a:p>
            <a:endParaRPr lang="en-US" baseline="0" noProof="1" smtClean="0"/>
          </a:p>
          <a:p>
            <a:endParaRPr lang="en-US" noProof="1"/>
          </a:p>
        </p:txBody>
      </p:sp>
      <p:sp>
        <p:nvSpPr>
          <p:cNvPr id="4" name="Header Placeholder 3"/>
          <p:cNvSpPr>
            <a:spLocks noGrp="1"/>
          </p:cNvSpPr>
          <p:nvPr>
            <p:ph type="hdr" sz="quarter" idx="10"/>
          </p:nvPr>
        </p:nvSpPr>
        <p:spPr/>
        <p:txBody>
          <a:bodyPr/>
          <a:lstStyle/>
          <a:p>
            <a:r>
              <a:rPr lang="en-US" dirty="0" smtClean="0"/>
              <a:t>*</a:t>
            </a:r>
            <a:endParaRPr lang="en-US" sz="1200" dirty="0"/>
          </a:p>
        </p:txBody>
      </p:sp>
      <p:sp>
        <p:nvSpPr>
          <p:cNvPr id="5" name="Date Placeholder 4"/>
          <p:cNvSpPr>
            <a:spLocks noGrp="1"/>
          </p:cNvSpPr>
          <p:nvPr>
            <p:ph type="dt" idx="11"/>
          </p:nvPr>
        </p:nvSpPr>
        <p:spPr/>
        <p:txBody>
          <a:bodyPr/>
          <a:lstStyle/>
          <a:p>
            <a:r>
              <a:rPr lang="en-US" dirty="0" smtClean="0"/>
              <a:t>07/16/96</a:t>
            </a:r>
            <a:endParaRPr lang="en-US" sz="1200" dirty="0"/>
          </a:p>
        </p:txBody>
      </p:sp>
      <p:sp>
        <p:nvSpPr>
          <p:cNvPr id="6" name="Footer Placeholder 5"/>
          <p:cNvSpPr>
            <a:spLocks noGrp="1"/>
          </p:cNvSpPr>
          <p:nvPr>
            <p:ph type="ftr" sz="quarter" idx="12"/>
          </p:nvPr>
        </p:nvSpPr>
        <p:spPr/>
        <p:txBody>
          <a:bodyPr/>
          <a:lstStyle/>
          <a:p>
            <a:r>
              <a:rPr lang="en-US" dirty="0" smtClean="0"/>
              <a:t>*</a:t>
            </a:r>
            <a:endParaRPr lang="en-US" sz="1200" dirty="0"/>
          </a:p>
        </p:txBody>
      </p:sp>
      <p:sp>
        <p:nvSpPr>
          <p:cNvPr id="7" name="Slide Number Placeholder 6"/>
          <p:cNvSpPr>
            <a:spLocks noGrp="1"/>
          </p:cNvSpPr>
          <p:nvPr>
            <p:ph type="sldNum" sz="quarter" idx="13"/>
          </p:nvPr>
        </p:nvSpPr>
        <p:spPr/>
        <p:txBody>
          <a:bodyPr/>
          <a:lstStyle/>
          <a:p>
            <a:r>
              <a:rPr lang="en-US" dirty="0" smtClean="0"/>
              <a:t>##</a:t>
            </a:r>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35842" name="Group 2"/>
          <p:cNvGrpSpPr>
            <a:grpSpLocks/>
          </p:cNvGrpSpPr>
          <p:nvPr/>
        </p:nvGrpSpPr>
        <p:grpSpPr bwMode="auto">
          <a:xfrm>
            <a:off x="0" y="2438400"/>
            <a:ext cx="9009063" cy="1052513"/>
            <a:chOff x="0" y="1536"/>
            <a:chExt cx="5675" cy="663"/>
          </a:xfrm>
        </p:grpSpPr>
        <p:grpSp>
          <p:nvGrpSpPr>
            <p:cNvPr id="35843" name="Group 3"/>
            <p:cNvGrpSpPr>
              <a:grpSpLocks/>
            </p:cNvGrpSpPr>
            <p:nvPr/>
          </p:nvGrpSpPr>
          <p:grpSpPr bwMode="auto">
            <a:xfrm>
              <a:off x="183" y="1604"/>
              <a:ext cx="448" cy="299"/>
              <a:chOff x="720" y="336"/>
              <a:chExt cx="624" cy="432"/>
            </a:xfrm>
          </p:grpSpPr>
          <p:sp>
            <p:nvSpPr>
              <p:cNvPr id="35844"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noProof="0"/>
              </a:p>
            </p:txBody>
          </p:sp>
          <p:sp>
            <p:nvSpPr>
              <p:cNvPr id="3584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noProof="0"/>
              </a:p>
            </p:txBody>
          </p:sp>
        </p:grpSp>
        <p:grpSp>
          <p:nvGrpSpPr>
            <p:cNvPr id="35846" name="Group 6"/>
            <p:cNvGrpSpPr>
              <a:grpSpLocks/>
            </p:cNvGrpSpPr>
            <p:nvPr/>
          </p:nvGrpSpPr>
          <p:grpSpPr bwMode="auto">
            <a:xfrm>
              <a:off x="261" y="1870"/>
              <a:ext cx="465" cy="299"/>
              <a:chOff x="912" y="2640"/>
              <a:chExt cx="672" cy="432"/>
            </a:xfrm>
          </p:grpSpPr>
          <p:sp>
            <p:nvSpPr>
              <p:cNvPr id="35847"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noProof="0"/>
              </a:p>
            </p:txBody>
          </p:sp>
          <p:sp>
            <p:nvSpPr>
              <p:cNvPr id="3584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noProof="0"/>
              </a:p>
            </p:txBody>
          </p:sp>
        </p:grpSp>
        <p:sp>
          <p:nvSpPr>
            <p:cNvPr id="3584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noProof="0"/>
            </a:p>
          </p:txBody>
        </p:sp>
        <p:sp>
          <p:nvSpPr>
            <p:cNvPr id="35850"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noProof="0"/>
            </a:p>
          </p:txBody>
        </p:sp>
        <p:sp>
          <p:nvSpPr>
            <p:cNvPr id="3585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noProof="0"/>
            </a:p>
          </p:txBody>
        </p:sp>
      </p:grpSp>
      <p:sp>
        <p:nvSpPr>
          <p:cNvPr id="35852" name="Rectangle 12"/>
          <p:cNvSpPr>
            <a:spLocks noGrp="1" noChangeArrowheads="1"/>
          </p:cNvSpPr>
          <p:nvPr>
            <p:ph type="ctrTitle"/>
          </p:nvPr>
        </p:nvSpPr>
        <p:spPr>
          <a:xfrm>
            <a:off x="990600" y="1676400"/>
            <a:ext cx="7772400" cy="1462088"/>
          </a:xfrm>
        </p:spPr>
        <p:txBody>
          <a:bodyPr/>
          <a:lstStyle>
            <a:lvl1pPr>
              <a:defRPr/>
            </a:lvl1pPr>
          </a:lstStyle>
          <a:p>
            <a:r>
              <a:rPr lang="en-US" noProof="0" smtClean="0"/>
              <a:t>Click to edit Master title style</a:t>
            </a:r>
            <a:endParaRPr lang="en-US" noProof="0"/>
          </a:p>
        </p:txBody>
      </p:sp>
      <p:sp>
        <p:nvSpPr>
          <p:cNvPr id="3585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noProof="0" smtClean="0"/>
              <a:t>Click to edit Master subtitle style</a:t>
            </a:r>
            <a:endParaRPr lang="en-US" noProof="0"/>
          </a:p>
        </p:txBody>
      </p:sp>
      <p:sp>
        <p:nvSpPr>
          <p:cNvPr id="35854" name="Rectangle 14"/>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noProof="0"/>
          </a:p>
        </p:txBody>
      </p:sp>
      <p:sp>
        <p:nvSpPr>
          <p:cNvPr id="35855" name="Rectangle 15"/>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noProof="0"/>
          </a:p>
        </p:txBody>
      </p:sp>
      <p:sp>
        <p:nvSpPr>
          <p:cNvPr id="35856" name="Rectangle 16"/>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1C12B4DE-DBE5-4DB7-AA82-E3BC2B5B353A}" type="slidenum">
              <a:rPr lang="en-US" noProof="0"/>
              <a:pPr/>
              <a:t>‹nr.›</a:t>
            </a:fld>
            <a:endParaRPr 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B4F7902-AAF7-4857-9FD3-380EAE3D9BE7}"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189E9B0-DF9B-4A05-9081-81A9112500CF}"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E7E9897-CE64-4199-9BB9-6F6FB5E3B24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BCC7F42-E21E-4245-BFD2-0E3FDDB8E131}"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6E14D79-0731-42D3-AEC0-44E7CC2D4392}"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1D811FE-2A93-430E-993E-5FA99C0EDA17}"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0DD88617-7352-435A-8FF4-967A01210FF6}"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34E3C65-1C86-4FA9-BC80-548252E7310E}"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38DE374-FFDB-43CC-8C81-6806EEAF1D1E}"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4E3F9F2-C808-40EF-9AD1-7499DCCC532B}"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noProof="0">
              <a:latin typeface="Tahoma" pitchFamily="34" charset="0"/>
            </a:endParaRPr>
          </a:p>
        </p:txBody>
      </p:sp>
      <p:sp>
        <p:nvSpPr>
          <p:cNvPr id="34819"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eaLnBrk="1" hangingPunct="1"/>
            <a:endParaRPr kumimoji="1" lang="en-US" sz="2400" noProof="0">
              <a:latin typeface="Tahoma" pitchFamily="34" charset="0"/>
            </a:endParaRPr>
          </a:p>
        </p:txBody>
      </p:sp>
      <p:sp>
        <p:nvSpPr>
          <p:cNvPr id="34820"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eaLnBrk="1" hangingPunct="1"/>
            <a:endParaRPr kumimoji="1" lang="en-US" sz="2400" noProof="0">
              <a:latin typeface="Tahoma" pitchFamily="34" charset="0"/>
            </a:endParaRPr>
          </a:p>
        </p:txBody>
      </p:sp>
      <p:sp>
        <p:nvSpPr>
          <p:cNvPr id="34821"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kumimoji="1" lang="en-US" sz="2400" noProof="0">
              <a:latin typeface="Tahoma" pitchFamily="34" charset="0"/>
            </a:endParaRPr>
          </a:p>
        </p:txBody>
      </p:sp>
      <p:sp>
        <p:nvSpPr>
          <p:cNvPr id="34822"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eaLnBrk="1" hangingPunct="1"/>
            <a:endParaRPr kumimoji="1" lang="en-US" sz="2400" noProof="0">
              <a:latin typeface="Tahoma" pitchFamily="34" charset="0"/>
            </a:endParaRPr>
          </a:p>
        </p:txBody>
      </p:sp>
      <p:sp>
        <p:nvSpPr>
          <p:cNvPr id="34823"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eaLnBrk="1" hangingPunct="1"/>
            <a:endParaRPr kumimoji="1" lang="en-US" sz="2400" noProof="0">
              <a:latin typeface="Tahoma" pitchFamily="34" charset="0"/>
            </a:endParaRPr>
          </a:p>
        </p:txBody>
      </p:sp>
      <p:sp>
        <p:nvSpPr>
          <p:cNvPr id="34824"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eaLnBrk="1" hangingPunct="1"/>
            <a:endParaRPr kumimoji="1" lang="en-US" sz="2400" noProof="0">
              <a:latin typeface="Tahoma" pitchFamily="34" charset="0"/>
            </a:endParaRPr>
          </a:p>
        </p:txBody>
      </p:sp>
      <p:sp>
        <p:nvSpPr>
          <p:cNvPr id="34825"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noProof="0" smtClean="0"/>
              <a:t>Click to edit Master title style</a:t>
            </a:r>
          </a:p>
        </p:txBody>
      </p:sp>
      <p:sp>
        <p:nvSpPr>
          <p:cNvPr id="34826"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4827"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mn-lt"/>
              </a:defRPr>
            </a:lvl1pPr>
          </a:lstStyle>
          <a:p>
            <a:endParaRPr lang="en-US" noProof="0"/>
          </a:p>
        </p:txBody>
      </p:sp>
      <p:sp>
        <p:nvSpPr>
          <p:cNvPr id="34828"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mn-lt"/>
              </a:defRPr>
            </a:lvl1pPr>
          </a:lstStyle>
          <a:p>
            <a:endParaRPr lang="en-US" noProof="0"/>
          </a:p>
        </p:txBody>
      </p:sp>
      <p:sp>
        <p:nvSpPr>
          <p:cNvPr id="3482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mn-lt"/>
              </a:defRPr>
            </a:lvl1pPr>
          </a:lstStyle>
          <a:p>
            <a:fld id="{06DA8823-C7DF-45B1-A4A2-2AB4F4A47886}" type="slidenum">
              <a:rPr lang="en-US" noProof="0"/>
              <a:pPr/>
              <a:t>‹nr.›</a:t>
            </a:fld>
            <a:endParaRPr lang="en-US" noProof="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Tahoma" pitchFamily="34" charset="0"/>
        </a:defRPr>
      </a:lvl2pPr>
      <a:lvl3pPr algn="l" rtl="0" eaLnBrk="1" fontAlgn="base" hangingPunct="1">
        <a:spcBef>
          <a:spcPct val="0"/>
        </a:spcBef>
        <a:spcAft>
          <a:spcPct val="0"/>
        </a:spcAft>
        <a:defRPr sz="4400">
          <a:solidFill>
            <a:schemeClr val="tx2"/>
          </a:solidFill>
          <a:latin typeface="Tahoma" pitchFamily="34" charset="0"/>
        </a:defRPr>
      </a:lvl3pPr>
      <a:lvl4pPr algn="l" rtl="0" eaLnBrk="1" fontAlgn="base" hangingPunct="1">
        <a:spcBef>
          <a:spcPct val="0"/>
        </a:spcBef>
        <a:spcAft>
          <a:spcPct val="0"/>
        </a:spcAft>
        <a:defRPr sz="4400">
          <a:solidFill>
            <a:schemeClr val="tx2"/>
          </a:solidFill>
          <a:latin typeface="Tahoma" pitchFamily="34" charset="0"/>
        </a:defRPr>
      </a:lvl4pPr>
      <a:lvl5pPr algn="l" rtl="0" eaLnBrk="1" fontAlgn="base" hangingPunct="1">
        <a:spcBef>
          <a:spcPct val="0"/>
        </a:spcBef>
        <a:spcAft>
          <a:spcPct val="0"/>
        </a:spcAft>
        <a:defRPr sz="4400">
          <a:solidFill>
            <a:schemeClr val="tx2"/>
          </a:solidFill>
          <a:latin typeface="Tahoma" pitchFamily="34" charset="0"/>
        </a:defRPr>
      </a:lvl5pPr>
      <a:lvl6pPr marL="457200" algn="l" rtl="0" eaLnBrk="1" fontAlgn="base" hangingPunct="1">
        <a:spcBef>
          <a:spcPct val="0"/>
        </a:spcBef>
        <a:spcAft>
          <a:spcPct val="0"/>
        </a:spcAft>
        <a:defRPr sz="4400">
          <a:solidFill>
            <a:schemeClr val="tx2"/>
          </a:solidFill>
          <a:latin typeface="Tahoma" pitchFamily="34" charset="0"/>
        </a:defRPr>
      </a:lvl6pPr>
      <a:lvl7pPr marL="914400" algn="l" rtl="0" eaLnBrk="1" fontAlgn="base" hangingPunct="1">
        <a:spcBef>
          <a:spcPct val="0"/>
        </a:spcBef>
        <a:spcAft>
          <a:spcPct val="0"/>
        </a:spcAft>
        <a:defRPr sz="4400">
          <a:solidFill>
            <a:schemeClr val="tx2"/>
          </a:solidFill>
          <a:latin typeface="Tahoma" pitchFamily="34" charset="0"/>
        </a:defRPr>
      </a:lvl7pPr>
      <a:lvl8pPr marL="1371600" algn="l" rtl="0" eaLnBrk="1" fontAlgn="base" hangingPunct="1">
        <a:spcBef>
          <a:spcPct val="0"/>
        </a:spcBef>
        <a:spcAft>
          <a:spcPct val="0"/>
        </a:spcAft>
        <a:defRPr sz="4400">
          <a:solidFill>
            <a:schemeClr val="tx2"/>
          </a:solidFill>
          <a:latin typeface="Tahoma" pitchFamily="34" charset="0"/>
        </a:defRPr>
      </a:lvl8pPr>
      <a:lvl9pPr marL="1828800" algn="l" rtl="0" eaLnBrk="1" fontAlgn="base" hangingPunct="1">
        <a:spcBef>
          <a:spcPct val="0"/>
        </a:spcBef>
        <a:spcAft>
          <a:spcPct val="0"/>
        </a:spcAft>
        <a:defRPr sz="4400">
          <a:solidFill>
            <a:schemeClr val="tx2"/>
          </a:solidFill>
          <a:latin typeface="Tahoma" pitchFamily="34" charset="0"/>
        </a:defRPr>
      </a:lvl9pPr>
    </p:titleStyle>
    <p:bodyStyle>
      <a:lvl1pPr marL="342900" indent="-342900" algn="l" rtl="0" eaLnBrk="1" fontAlgn="base" hangingPunct="1">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1" fontAlgn="base" hangingPunct="1">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eaLnBrk="1" fontAlgn="base" hangingPunct="1">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0.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hyperlink" Target="..%5CFilm%5CAVSEQ01.mpg" TargetMode="External"/><Relationship Id="rId4" Type="http://schemas.openxmlformats.org/officeDocument/2006/relationships/hyperlink" Target="..%5CFilm%5CAVSEQ07.mpg"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image" Target="../media/image2.wmf"/><Relationship Id="rId6" Type="http://schemas.openxmlformats.org/officeDocument/2006/relationships/oleObject" Target="../embeddings/oleObject2.bin"/><Relationship Id="rId7" Type="http://schemas.openxmlformats.org/officeDocument/2006/relationships/image" Target="../media/image3.wmf"/><Relationship Id="rId8" Type="http://schemas.openxmlformats.org/officeDocument/2006/relationships/image" Target="../media/image4.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p:txBody>
          <a:bodyPr/>
          <a:lstStyle/>
          <a:p>
            <a:r>
              <a:rPr lang="en-US" dirty="0" smtClean="0"/>
              <a:t>SIMAC Hydraulic 2 </a:t>
            </a:r>
            <a:endParaRPr lang="en-US" dirty="0"/>
          </a:p>
        </p:txBody>
      </p:sp>
      <p:sp>
        <p:nvSpPr>
          <p:cNvPr id="4101" name="Rectangle 5"/>
          <p:cNvSpPr>
            <a:spLocks noGrp="1" noChangeArrowheads="1"/>
          </p:cNvSpPr>
          <p:nvPr>
            <p:ph type="subTitle" idx="1"/>
          </p:nvPr>
        </p:nvSpPr>
        <p:spPr/>
        <p:txBody>
          <a:bodyPr/>
          <a:lstStyle/>
          <a:p>
            <a:r>
              <a:rPr lang="en-US" dirty="0" smtClean="0"/>
              <a:t>Basic Hydraulic - Systems</a:t>
            </a:r>
            <a:endParaRPr lang="en-US" dirty="0"/>
          </a:p>
        </p:txBody>
      </p:sp>
    </p:spTree>
  </p:cSld>
  <p:clrMapOvr>
    <a:masterClrMapping/>
  </p:clrMapOvr>
  <p:transition xmlns:p14="http://schemas.microsoft.com/office/powerpoint/2010/main">
    <p:cu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00"/>
                                        </p:tgtEl>
                                        <p:attrNameLst>
                                          <p:attrName>style.visibility</p:attrName>
                                        </p:attrNameLst>
                                      </p:cBhvr>
                                      <p:to>
                                        <p:strVal val="visible"/>
                                      </p:to>
                                    </p:set>
                                    <p:anim calcmode="lin" valueType="num">
                                      <p:cBhvr additive="base">
                                        <p:cTn id="7" dur="500" fill="hold"/>
                                        <p:tgtEl>
                                          <p:spTgt spid="4100"/>
                                        </p:tgtEl>
                                        <p:attrNameLst>
                                          <p:attrName>ppt_x</p:attrName>
                                        </p:attrNameLst>
                                      </p:cBhvr>
                                      <p:tavLst>
                                        <p:tav tm="0">
                                          <p:val>
                                            <p:strVal val="#ppt_x"/>
                                          </p:val>
                                        </p:tav>
                                        <p:tav tm="100000">
                                          <p:val>
                                            <p:strVal val="#ppt_x"/>
                                          </p:val>
                                        </p:tav>
                                      </p:tavLst>
                                    </p:anim>
                                    <p:anim calcmode="lin" valueType="num">
                                      <p:cBhvr additive="base">
                                        <p:cTn id="8" dur="500" fill="hold"/>
                                        <p:tgtEl>
                                          <p:spTgt spid="410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9" presetClass="entr" presetSubtype="0" fill="hold" grpId="0" nodeType="after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dissolve">
                                      <p:cBhvr>
                                        <p:cTn id="12"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0" grpId="0" autoUpdateAnimBg="0"/>
      <p:bldP spid="4101"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 Hydraulic system – Design of simple hydraulic system</a:t>
            </a:r>
            <a:endParaRPr lang="en-US" dirty="0"/>
          </a:p>
        </p:txBody>
      </p:sp>
      <p:pic>
        <p:nvPicPr>
          <p:cNvPr id="84994" name="Picture 2"/>
          <p:cNvPicPr>
            <a:picLocks noChangeAspect="1" noChangeArrowheads="1"/>
          </p:cNvPicPr>
          <p:nvPr/>
        </p:nvPicPr>
        <p:blipFill>
          <a:blip r:embed="rId3" cstate="print"/>
          <a:srcRect/>
          <a:stretch>
            <a:fillRect/>
          </a:stretch>
        </p:blipFill>
        <p:spPr bwMode="auto">
          <a:xfrm>
            <a:off x="2285984" y="2071678"/>
            <a:ext cx="4465320" cy="473964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 Hydraulic system – Design of simple hydraulic system</a:t>
            </a:r>
            <a:endParaRPr lang="en-US" dirty="0"/>
          </a:p>
        </p:txBody>
      </p:sp>
      <p:pic>
        <p:nvPicPr>
          <p:cNvPr id="80898" name="Picture 2"/>
          <p:cNvPicPr>
            <a:picLocks noChangeAspect="1" noChangeArrowheads="1"/>
          </p:cNvPicPr>
          <p:nvPr/>
        </p:nvPicPr>
        <p:blipFill>
          <a:blip r:embed="rId3" cstate="print"/>
          <a:srcRect/>
          <a:stretch>
            <a:fillRect/>
          </a:stretch>
        </p:blipFill>
        <p:spPr bwMode="auto">
          <a:xfrm>
            <a:off x="2500298" y="1924049"/>
            <a:ext cx="4130040" cy="481584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 Hydraulic system – Further devices</a:t>
            </a:r>
            <a:endParaRPr lang="en-US" dirty="0"/>
          </a:p>
        </p:txBody>
      </p:sp>
      <p:sp>
        <p:nvSpPr>
          <p:cNvPr id="3" name="Content Placeholder 2"/>
          <p:cNvSpPr>
            <a:spLocks noGrp="1"/>
          </p:cNvSpPr>
          <p:nvPr>
            <p:ph idx="1"/>
          </p:nvPr>
        </p:nvSpPr>
        <p:spPr/>
        <p:txBody>
          <a:bodyPr/>
          <a:lstStyle/>
          <a:p>
            <a:pPr marL="28575" indent="-28575">
              <a:buNone/>
            </a:pPr>
            <a:r>
              <a:rPr lang="en-US" dirty="0" smtClean="0"/>
              <a:t>In order to store and take care of the pressure fluid, a series of additional devices are necessary, such as tank, filter, cooler, heating element, and measurement and testing devices.</a:t>
            </a:r>
          </a:p>
          <a:p>
            <a:pPr marL="28575" indent="-28575">
              <a:buNone/>
            </a:pPr>
            <a:r>
              <a:rPr lang="en-US" dirty="0" smtClean="0"/>
              <a:t>Beside the above mentions devices some systems is also fitted with accumulators. </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lIns="92075" tIns="46038" rIns="92075" bIns="46038" anchor="ctr"/>
          <a:lstStyle/>
          <a:p>
            <a:r>
              <a:rPr lang="en-US" dirty="0" smtClean="0"/>
              <a:t>Basic Hydraulic </a:t>
            </a:r>
            <a:br>
              <a:rPr lang="en-US" dirty="0" smtClean="0"/>
            </a:br>
            <a:r>
              <a:rPr lang="en-US" sz="2000" dirty="0" smtClean="0"/>
              <a:t>System - More </a:t>
            </a:r>
            <a:r>
              <a:rPr lang="en-US" sz="2000" dirty="0"/>
              <a:t>information</a:t>
            </a:r>
          </a:p>
        </p:txBody>
      </p:sp>
      <p:sp>
        <p:nvSpPr>
          <p:cNvPr id="12291" name="Rectangle 3"/>
          <p:cNvSpPr>
            <a:spLocks noGrp="1" noChangeArrowheads="1"/>
          </p:cNvSpPr>
          <p:nvPr>
            <p:ph type="body" idx="1"/>
          </p:nvPr>
        </p:nvSpPr>
        <p:spPr>
          <a:noFill/>
          <a:ln/>
        </p:spPr>
        <p:txBody>
          <a:bodyPr lIns="182562" tIns="46038" rIns="182562" bIns="46038"/>
          <a:lstStyle/>
          <a:p>
            <a:r>
              <a:rPr lang="en-US" sz="2800" dirty="0" smtClean="0"/>
              <a:t>Video </a:t>
            </a:r>
          </a:p>
          <a:p>
            <a:pPr lvl="1"/>
            <a:r>
              <a:rPr lang="en-US" sz="2400" dirty="0" smtClean="0"/>
              <a:t>Hydraulic introduction 03:25 </a:t>
            </a:r>
            <a:br>
              <a:rPr lang="en-US" sz="2400" dirty="0" smtClean="0"/>
            </a:br>
            <a:r>
              <a:rPr lang="en-US" sz="2400" dirty="0" smtClean="0">
                <a:hlinkClick r:id="rId3" action="ppaction://hlinkfile"/>
              </a:rPr>
              <a:t>AVSEQ01</a:t>
            </a:r>
            <a:endParaRPr lang="en-US" sz="2400" dirty="0" smtClean="0"/>
          </a:p>
          <a:p>
            <a:pPr lvl="1"/>
            <a:r>
              <a:rPr lang="en-US" sz="2400" dirty="0" smtClean="0"/>
              <a:t>Energy conversion 01:18 </a:t>
            </a:r>
            <a:br>
              <a:rPr lang="en-US" sz="2400" dirty="0" smtClean="0"/>
            </a:br>
            <a:r>
              <a:rPr lang="en-US" sz="2400" dirty="0" smtClean="0">
                <a:hlinkClick r:id="rId4" action="ppaction://hlinkfile"/>
              </a:rPr>
              <a:t>AVSEQ07</a:t>
            </a:r>
            <a:endParaRPr lang="en-US" sz="2400" dirty="0"/>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lIns="92075" tIns="46038" rIns="92075" bIns="46038" anchor="ctr"/>
          <a:lstStyle/>
          <a:p>
            <a:r>
              <a:rPr lang="en-US" dirty="0" smtClean="0"/>
              <a:t>Basic Hydraulic</a:t>
            </a:r>
            <a:br>
              <a:rPr lang="en-US" dirty="0" smtClean="0"/>
            </a:br>
            <a:r>
              <a:rPr lang="en-US" sz="2000" dirty="0" smtClean="0"/>
              <a:t>Hydraulic Systems</a:t>
            </a:r>
            <a:endParaRPr lang="en-US" dirty="0"/>
          </a:p>
        </p:txBody>
      </p:sp>
      <p:sp>
        <p:nvSpPr>
          <p:cNvPr id="5123" name="Rectangle 3"/>
          <p:cNvSpPr>
            <a:spLocks noGrp="1" noChangeArrowheads="1"/>
          </p:cNvSpPr>
          <p:nvPr>
            <p:ph idx="1"/>
          </p:nvPr>
        </p:nvSpPr>
        <p:spPr>
          <a:noFill/>
          <a:ln/>
        </p:spPr>
        <p:txBody>
          <a:bodyPr lIns="182562" tIns="46038" rIns="182562" bIns="46038">
            <a:normAutofit/>
          </a:bodyPr>
          <a:lstStyle/>
          <a:p>
            <a:r>
              <a:rPr lang="en-US" dirty="0" smtClean="0"/>
              <a:t>Hydraulic system</a:t>
            </a:r>
          </a:p>
          <a:p>
            <a:pPr lvl="1"/>
            <a:r>
              <a:rPr lang="en-US" dirty="0" smtClean="0"/>
              <a:t>Characteristics</a:t>
            </a:r>
          </a:p>
          <a:p>
            <a:pPr lvl="1"/>
            <a:r>
              <a:rPr lang="en-US" dirty="0" smtClean="0"/>
              <a:t>Energy conversion</a:t>
            </a:r>
          </a:p>
          <a:p>
            <a:r>
              <a:rPr lang="en-US" dirty="0" smtClean="0"/>
              <a:t>Design of simple hydraulic system</a:t>
            </a:r>
          </a:p>
          <a:p>
            <a:r>
              <a:rPr lang="en-US" dirty="0" smtClean="0"/>
              <a:t>Further devices (tank, filter etc.)</a:t>
            </a:r>
            <a:endParaRPr lang="en-US" dirty="0"/>
          </a:p>
        </p:txBody>
      </p:sp>
    </p:spTree>
  </p:cSld>
  <p:clrMapOvr>
    <a:masterClrMapping/>
  </p:clrMapOvr>
  <p:transition xmlns:p14="http://schemas.microsoft.com/office/powerpoint/2010/main" spd="med">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Hydraulic system - Characteristic</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Transfer large forces at relative small unit volumes</a:t>
            </a:r>
          </a:p>
          <a:p>
            <a:r>
              <a:rPr lang="en-US" dirty="0" smtClean="0"/>
              <a:t>Step-less adjustment of speed, torque, force</a:t>
            </a:r>
          </a:p>
          <a:p>
            <a:r>
              <a:rPr lang="en-US" dirty="0" smtClean="0"/>
              <a:t>Simple protection against overloading</a:t>
            </a:r>
          </a:p>
          <a:p>
            <a:r>
              <a:rPr lang="en-US" dirty="0" smtClean="0"/>
              <a:t>Suitable for both quick an very slow movements</a:t>
            </a:r>
          </a:p>
          <a:p>
            <a:r>
              <a:rPr lang="en-US" dirty="0" smtClean="0"/>
              <a:t>Storage of energy with gases</a:t>
            </a:r>
          </a:p>
          <a:p>
            <a:r>
              <a:rPr lang="en-US" dirty="0" smtClean="0"/>
              <a:t>Simple central drive system available</a:t>
            </a:r>
          </a:p>
          <a:p>
            <a:r>
              <a:rPr lang="en-US" dirty="0" smtClean="0"/>
              <a:t>Decentralized conversion of hydraulic energy into mechanical energy is possible</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 Hydraulic system - Energy</a:t>
            </a:r>
            <a:endParaRPr lang="en-US" dirty="0"/>
          </a:p>
        </p:txBody>
      </p:sp>
      <p:pic>
        <p:nvPicPr>
          <p:cNvPr id="60417" name="Picture 1"/>
          <p:cNvPicPr>
            <a:picLocks noChangeAspect="1" noChangeArrowheads="1"/>
          </p:cNvPicPr>
          <p:nvPr/>
        </p:nvPicPr>
        <p:blipFill>
          <a:blip r:embed="rId3" cstate="print"/>
          <a:srcRect/>
          <a:stretch>
            <a:fillRect/>
          </a:stretch>
        </p:blipFill>
        <p:spPr bwMode="auto">
          <a:xfrm>
            <a:off x="500034" y="2285991"/>
            <a:ext cx="8358246" cy="3436577"/>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 Hydraulic system – Design of simple hydraulic system</a:t>
            </a:r>
            <a:endParaRPr lang="en-US" dirty="0"/>
          </a:p>
        </p:txBody>
      </p:sp>
      <p:graphicFrame>
        <p:nvGraphicFramePr>
          <p:cNvPr id="4" name="Object 3"/>
          <p:cNvGraphicFramePr>
            <a:graphicFrameLocks noChangeAspect="1"/>
          </p:cNvGraphicFramePr>
          <p:nvPr/>
        </p:nvGraphicFramePr>
        <p:xfrm>
          <a:off x="1500166" y="5357826"/>
          <a:ext cx="1428760" cy="1149335"/>
        </p:xfrm>
        <a:graphic>
          <a:graphicData uri="http://schemas.openxmlformats.org/presentationml/2006/ole">
            <mc:AlternateContent xmlns:mc="http://schemas.openxmlformats.org/markup-compatibility/2006">
              <mc:Choice xmlns:v="urn:schemas-microsoft-com:vml" Requires="v">
                <p:oleObj spid="_x0000_s58373" name="Ligning" r:id="rId4" imgW="469800" imgH="431640" progId="Equation.3">
                  <p:embed/>
                </p:oleObj>
              </mc:Choice>
              <mc:Fallback>
                <p:oleObj name="Ligning" r:id="rId4" imgW="469800" imgH="431640" progId="Equation.3">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00166" y="5357826"/>
                        <a:ext cx="1428760" cy="114933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8371" name="Object 3"/>
          <p:cNvGraphicFramePr>
            <a:graphicFrameLocks noChangeAspect="1"/>
          </p:cNvGraphicFramePr>
          <p:nvPr/>
        </p:nvGraphicFramePr>
        <p:xfrm>
          <a:off x="4071934" y="5572140"/>
          <a:ext cx="1733555" cy="619126"/>
        </p:xfrm>
        <a:graphic>
          <a:graphicData uri="http://schemas.openxmlformats.org/presentationml/2006/ole">
            <mc:AlternateContent xmlns:mc="http://schemas.openxmlformats.org/markup-compatibility/2006">
              <mc:Choice xmlns:v="urn:schemas-microsoft-com:vml" Requires="v">
                <p:oleObj spid="_x0000_s58374" name="Ligning" r:id="rId6" imgW="660240" imgH="215640" progId="Equation.3">
                  <p:embed/>
                </p:oleObj>
              </mc:Choice>
              <mc:Fallback>
                <p:oleObj name="Ligning" r:id="rId6" imgW="660240" imgH="215640" progId="Equation.3">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71934" y="5572140"/>
                        <a:ext cx="1733555" cy="6191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58372" name="Picture 4"/>
          <p:cNvPicPr>
            <a:picLocks noChangeAspect="1" noChangeArrowheads="1"/>
          </p:cNvPicPr>
          <p:nvPr/>
        </p:nvPicPr>
        <p:blipFill>
          <a:blip r:embed="rId8" cstate="print"/>
          <a:srcRect/>
          <a:stretch>
            <a:fillRect/>
          </a:stretch>
        </p:blipFill>
        <p:spPr bwMode="auto">
          <a:xfrm>
            <a:off x="2214546" y="1928802"/>
            <a:ext cx="4418616" cy="3500462"/>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 Hydraulic system – Design of simple hydraulic system</a:t>
            </a:r>
            <a:endParaRPr lang="en-US" dirty="0"/>
          </a:p>
        </p:txBody>
      </p:sp>
      <p:pic>
        <p:nvPicPr>
          <p:cNvPr id="80898" name="Picture 2"/>
          <p:cNvPicPr>
            <a:picLocks noChangeAspect="1" noChangeArrowheads="1"/>
          </p:cNvPicPr>
          <p:nvPr/>
        </p:nvPicPr>
        <p:blipFill>
          <a:blip r:embed="rId3" cstate="print"/>
          <a:srcRect/>
          <a:stretch>
            <a:fillRect/>
          </a:stretch>
        </p:blipFill>
        <p:spPr bwMode="auto">
          <a:xfrm>
            <a:off x="1785918" y="2366030"/>
            <a:ext cx="5387340" cy="392049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 Hydraulic system – Design of simple hydraulic system</a:t>
            </a:r>
            <a:endParaRPr lang="en-US" dirty="0"/>
          </a:p>
        </p:txBody>
      </p:sp>
      <p:pic>
        <p:nvPicPr>
          <p:cNvPr id="81922" name="Picture 2"/>
          <p:cNvPicPr>
            <a:picLocks noChangeAspect="1" noChangeArrowheads="1"/>
          </p:cNvPicPr>
          <p:nvPr/>
        </p:nvPicPr>
        <p:blipFill>
          <a:blip r:embed="rId3" cstate="print"/>
          <a:srcRect/>
          <a:stretch>
            <a:fillRect/>
          </a:stretch>
        </p:blipFill>
        <p:spPr bwMode="auto">
          <a:xfrm>
            <a:off x="1857356" y="2357430"/>
            <a:ext cx="5280660" cy="381381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 Hydraulic system – Design of simple hydraulic system</a:t>
            </a:r>
            <a:endParaRPr lang="en-US" dirty="0"/>
          </a:p>
        </p:txBody>
      </p:sp>
      <p:pic>
        <p:nvPicPr>
          <p:cNvPr id="82946" name="Picture 2"/>
          <p:cNvPicPr>
            <a:picLocks noChangeAspect="1" noChangeArrowheads="1"/>
          </p:cNvPicPr>
          <p:nvPr/>
        </p:nvPicPr>
        <p:blipFill>
          <a:blip r:embed="rId3" cstate="print"/>
          <a:srcRect/>
          <a:stretch>
            <a:fillRect/>
          </a:stretch>
        </p:blipFill>
        <p:spPr bwMode="auto">
          <a:xfrm>
            <a:off x="1526878" y="2285992"/>
            <a:ext cx="5974080" cy="4080510"/>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Hydraulic</a:t>
            </a:r>
            <a:br>
              <a:rPr lang="en-US" dirty="0" smtClean="0"/>
            </a:br>
            <a:r>
              <a:rPr lang="en-US" sz="2000" dirty="0" smtClean="0"/>
              <a:t> Hydraulic system – Design of simple hydraulic system</a:t>
            </a:r>
            <a:endParaRPr lang="en-US" dirty="0"/>
          </a:p>
        </p:txBody>
      </p:sp>
      <p:pic>
        <p:nvPicPr>
          <p:cNvPr id="83970" name="Picture 2"/>
          <p:cNvPicPr>
            <a:picLocks noChangeAspect="1" noChangeArrowheads="1"/>
          </p:cNvPicPr>
          <p:nvPr/>
        </p:nvPicPr>
        <p:blipFill>
          <a:blip r:embed="rId3" cstate="print"/>
          <a:srcRect/>
          <a:stretch>
            <a:fillRect/>
          </a:stretch>
        </p:blipFill>
        <p:spPr bwMode="auto">
          <a:xfrm>
            <a:off x="2391761" y="2398941"/>
            <a:ext cx="4180503" cy="438764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taff training presentation">
  <a:themeElements>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Staff training presentation</Template>
  <TotalTime>357</TotalTime>
  <Words>743</Words>
  <Application>Microsoft Macintosh PowerPoint</Application>
  <PresentationFormat>Skærmshow (4:3)</PresentationFormat>
  <Paragraphs>174</Paragraphs>
  <Slides>13</Slides>
  <Notes>13</Notes>
  <HiddenSlides>0</HiddenSlides>
  <MMClips>0</MMClips>
  <ScaleCrop>false</ScaleCrop>
  <HeadingPairs>
    <vt:vector size="6" baseType="variant">
      <vt:variant>
        <vt:lpstr>Tema</vt:lpstr>
      </vt:variant>
      <vt:variant>
        <vt:i4>1</vt:i4>
      </vt:variant>
      <vt:variant>
        <vt:lpstr>Integrerede OLE-servere</vt:lpstr>
      </vt:variant>
      <vt:variant>
        <vt:i4>1</vt:i4>
      </vt:variant>
      <vt:variant>
        <vt:lpstr>Diastitler</vt:lpstr>
      </vt:variant>
      <vt:variant>
        <vt:i4>13</vt:i4>
      </vt:variant>
    </vt:vector>
  </HeadingPairs>
  <TitlesOfParts>
    <vt:vector size="15" baseType="lpstr">
      <vt:lpstr>Staff training presentation</vt:lpstr>
      <vt:lpstr>Ligning</vt:lpstr>
      <vt:lpstr>SIMAC Hydraulic 2 </vt:lpstr>
      <vt:lpstr>Basic Hydraulic Hydraulic Systems</vt:lpstr>
      <vt:lpstr>Basic Hydraulic Hydraulic system - Characteristic</vt:lpstr>
      <vt:lpstr>Basic Hydraulic  Hydraulic system - Energy</vt:lpstr>
      <vt:lpstr>Basic Hydraulic  Hydraulic system – Design of simple hydraulic system</vt:lpstr>
      <vt:lpstr>Basic Hydraulic  Hydraulic system – Design of simple hydraulic system</vt:lpstr>
      <vt:lpstr>Basic Hydraulic  Hydraulic system – Design of simple hydraulic system</vt:lpstr>
      <vt:lpstr>Basic Hydraulic  Hydraulic system – Design of simple hydraulic system</vt:lpstr>
      <vt:lpstr>Basic Hydraulic  Hydraulic system – Design of simple hydraulic system</vt:lpstr>
      <vt:lpstr>Basic Hydraulic  Hydraulic system – Design of simple hydraulic system</vt:lpstr>
      <vt:lpstr>Basic Hydraulic  Hydraulic system – Design of simple hydraulic system</vt:lpstr>
      <vt:lpstr>Basic Hydraulic  Hydraulic system – Further devices</vt:lpstr>
      <vt:lpstr>Basic Hydraulic  System - More information</vt:lpstr>
    </vt:vector>
  </TitlesOfParts>
  <Manager/>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Hydraulic Mechanical </dc:title>
  <dc:subject/>
  <dc:creator>SIMAC</dc:creator>
  <cp:keywords/>
  <dc:description/>
  <cp:lastModifiedBy>Søren Nyborg Hansen</cp:lastModifiedBy>
  <cp:revision>51</cp:revision>
  <dcterms:created xsi:type="dcterms:W3CDTF">2010-03-24T09:49:27Z</dcterms:created>
  <dcterms:modified xsi:type="dcterms:W3CDTF">2014-10-04T15:51:16Z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TC011811241033</vt:lpwstr>
  </property>
</Properties>
</file>