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4" r:id="rId3"/>
    <p:sldId id="257" r:id="rId4"/>
    <p:sldId id="318" r:id="rId5"/>
    <p:sldId id="319" r:id="rId6"/>
    <p:sldId id="320" r:id="rId7"/>
    <p:sldId id="321" r:id="rId8"/>
    <p:sldId id="325" r:id="rId9"/>
    <p:sldId id="322" r:id="rId10"/>
    <p:sldId id="323" r:id="rId11"/>
    <p:sldId id="324" r:id="rId12"/>
    <p:sldId id="326" r:id="rId13"/>
    <p:sldId id="327" r:id="rId14"/>
    <p:sldId id="303" r:id="rId15"/>
    <p:sldId id="292" r:id="rId1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69115" autoAdjust="0"/>
  </p:normalViewPr>
  <p:slideViewPr>
    <p:cSldViewPr>
      <p:cViewPr varScale="1">
        <p:scale>
          <a:sx n="50" d="100"/>
          <a:sy n="50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8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288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80" y="9429288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EB1A41B6-7479-4F2A-9C7C-4382C2914A1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89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2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227" y="4715493"/>
            <a:ext cx="4987223" cy="44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2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656683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sz="1200" b="1" kern="1200" baseline="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rPr>
              <a:t>4/3 way directional control valve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rPr>
              <a:t>Operation: Hand lever with detent in positions a, 0 and b</a:t>
            </a:r>
          </a:p>
          <a:p>
            <a:endParaRPr kumimoji="1" lang="en-US" sz="1200" b="0" kern="1200" baseline="0" dirty="0" smtClean="0">
              <a:solidFill>
                <a:schemeClr val="tx1"/>
              </a:solidFill>
              <a:latin typeface="Tahoma" pitchFamily="34" charset="0"/>
              <a:ea typeface="+mn-ea"/>
              <a:cs typeface="+mn-cs"/>
            </a:endParaRPr>
          </a:p>
          <a:p>
            <a:r>
              <a:rPr kumimoji="1" lang="en-US" sz="1200" b="1" kern="1200" baseline="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rPr>
              <a:t>4/2 way directional control valve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rPr>
              <a:t>Operation: Hand lever to a, spring return to b</a:t>
            </a:r>
          </a:p>
          <a:p>
            <a:endParaRPr kumimoji="1" lang="en-US" sz="1200" b="0" kern="1200" baseline="0" dirty="0" smtClean="0">
              <a:solidFill>
                <a:schemeClr val="tx1"/>
              </a:solidFill>
              <a:latin typeface="Tahoma" pitchFamily="34" charset="0"/>
              <a:ea typeface="+mn-ea"/>
              <a:cs typeface="+mn-cs"/>
            </a:endParaRPr>
          </a:p>
          <a:p>
            <a:r>
              <a:rPr kumimoji="1" lang="en-US" sz="1200" b="1" kern="1200" baseline="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rPr>
              <a:t>4/2 way directional control valve</a:t>
            </a:r>
          </a:p>
          <a:p>
            <a:r>
              <a:rPr kumimoji="1" lang="en-US" sz="1200" kern="1200" baseline="0" dirty="0" smtClean="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rPr>
              <a:t>Operation: roller tappet to a, spring return to b</a:t>
            </a:r>
            <a:endParaRPr lang="en-US" b="0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baseline="0" dirty="0" smtClean="0"/>
              <a:t>There is no </a:t>
            </a:r>
            <a:r>
              <a:rPr lang="en-US" b="1" baseline="0" dirty="0" smtClean="0"/>
              <a:t>distinction made between the symbols for directional spool and directional poppet valves </a:t>
            </a:r>
            <a:r>
              <a:rPr lang="en-US" b="0" baseline="0" dirty="0" smtClean="0"/>
              <a:t>according to DIN ISO 1219. However, in practice it has been found useful to make a distinction between the two. As shown above the closing element of directional poppet valves are represented by check valves.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Hydraulic valves that are electrically operated by proportional solenoids are classified as proportional valves.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Proportional Control Valves are controlled by electronic Amplifier control boards, and are commonly called electro-hydraulics. These Proportional Valves control direction and the amount of fluid flow or can control the amount of pressure within a system.</a:t>
            </a:r>
          </a:p>
          <a:p>
            <a:r>
              <a:rPr lang="en-US" dirty="0" smtClean="0"/>
              <a:t>Electro-hydraulic controls are especially useful in situations where system speed must be tightly controlled, or where ramping up and down is needed to avoid sudden starts or stops. Electro-hydraulics also provides precise control in applications where hydraulic pressure must be built up steadily. </a:t>
            </a:r>
          </a:p>
          <a:p>
            <a:endParaRPr lang="en-US" dirty="0" smtClean="0"/>
          </a:p>
          <a:p>
            <a:endParaRPr lang="en-US" b="0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	10:43		</a:t>
            </a:r>
            <a:r>
              <a:rPr lang="en-US" dirty="0" err="1" smtClean="0"/>
              <a:t>Retningsventiler</a:t>
            </a:r>
            <a:r>
              <a:rPr lang="en-US" dirty="0" smtClean="0"/>
              <a:t>, </a:t>
            </a:r>
            <a:r>
              <a:rPr lang="en-US" dirty="0" err="1" smtClean="0"/>
              <a:t>animationer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: 2/2, 3/2 (+ </a:t>
            </a:r>
            <a:r>
              <a:rPr lang="en-US" dirty="0" err="1" smtClean="0"/>
              <a:t>autolift</a:t>
            </a:r>
            <a:r>
              <a:rPr lang="en-US" dirty="0" smtClean="0"/>
              <a:t>)</a:t>
            </a:r>
          </a:p>
          <a:p>
            <a:r>
              <a:rPr lang="en-US" dirty="0" smtClean="0"/>
              <a:t>			4/2 (med double acting </a:t>
            </a:r>
            <a:r>
              <a:rPr lang="en-US" dirty="0" err="1" smtClean="0"/>
              <a:t>cyl</a:t>
            </a:r>
            <a:r>
              <a:rPr lang="en-US" dirty="0" smtClean="0"/>
              <a:t>.) 4/3 (+ motor), </a:t>
            </a:r>
            <a:r>
              <a:rPr lang="en-US" dirty="0" err="1" smtClean="0"/>
              <a:t>forskellige</a:t>
            </a:r>
            <a:endParaRPr lang="en-US" dirty="0" smtClean="0"/>
          </a:p>
          <a:p>
            <a:r>
              <a:rPr lang="en-US" dirty="0" smtClean="0"/>
              <a:t>			center </a:t>
            </a:r>
            <a:r>
              <a:rPr lang="en-US" dirty="0" err="1" smtClean="0"/>
              <a:t>positioner</a:t>
            </a:r>
            <a:r>
              <a:rPr lang="en-US" dirty="0" smtClean="0"/>
              <a:t>, switching overlap (07:00), 3/2 </a:t>
            </a:r>
            <a:r>
              <a:rPr lang="en-US" dirty="0" err="1" smtClean="0"/>
              <a:t>og</a:t>
            </a:r>
            <a:endParaRPr lang="en-US" dirty="0" smtClean="0"/>
          </a:p>
          <a:p>
            <a:r>
              <a:rPr lang="en-US" dirty="0" smtClean="0"/>
              <a:t>			4/3 </a:t>
            </a:r>
            <a:r>
              <a:rPr lang="en-US" dirty="0" err="1" smtClean="0"/>
              <a:t>differentialkobling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F=</a:t>
            </a:r>
            <a:r>
              <a:rPr lang="en-US" i="1" dirty="0" err="1" smtClean="0"/>
              <a:t>p•A</a:t>
            </a:r>
            <a:r>
              <a:rPr lang="en-US" i="1" dirty="0" smtClean="0"/>
              <a:t>	F=</a:t>
            </a:r>
            <a:r>
              <a:rPr lang="en-US" i="1" dirty="0" err="1" smtClean="0"/>
              <a:t>m•g</a:t>
            </a:r>
            <a:endParaRPr lang="en-US" i="1" dirty="0" smtClean="0"/>
          </a:p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All valves which are used</a:t>
            </a:r>
            <a:r>
              <a:rPr lang="en-US" b="0" baseline="0" dirty="0" smtClean="0"/>
              <a:t> to control the start, stop and change direction of flow of a pressure medium are called “directional control valves”</a:t>
            </a:r>
            <a:endParaRPr lang="en-US" b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designation of a directional control valve refers to the number o</a:t>
            </a:r>
            <a:r>
              <a:rPr lang="en-US" baseline="0" dirty="0" smtClean="0"/>
              <a:t>f </a:t>
            </a:r>
            <a:r>
              <a:rPr lang="en-US" dirty="0" smtClean="0"/>
              <a:t>working</a:t>
            </a:r>
            <a:r>
              <a:rPr lang="en-US" baseline="0" dirty="0" smtClean="0"/>
              <a:t> ports and the number of spool positions.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 = Pressure port</a:t>
            </a:r>
          </a:p>
          <a:p>
            <a:r>
              <a:rPr lang="en-US" baseline="0" dirty="0" smtClean="0"/>
              <a:t>T = Tank port (drain port)</a:t>
            </a:r>
          </a:p>
          <a:p>
            <a:r>
              <a:rPr lang="en-US" baseline="0" dirty="0" smtClean="0"/>
              <a:t>A,B = Working port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valve with 2 positions the neutral position is designated as either a or b depending on the position.</a:t>
            </a:r>
          </a:p>
          <a:p>
            <a:r>
              <a:rPr lang="en-US" baseline="0" dirty="0" smtClean="0"/>
              <a:t>A valve with 3 or more positions the neutral position is designated with a “0”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 smtClean="0"/>
              <a:t>The directional control valve shown is a spring centered 4/3 directional control valve with electrical activation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designation of a directional control valve refers to the number o</a:t>
            </a:r>
            <a:r>
              <a:rPr lang="en-US" baseline="0" dirty="0" smtClean="0"/>
              <a:t>f </a:t>
            </a:r>
            <a:r>
              <a:rPr lang="en-US" dirty="0" smtClean="0"/>
              <a:t>working</a:t>
            </a:r>
            <a:r>
              <a:rPr lang="en-US" baseline="0" dirty="0" smtClean="0"/>
              <a:t> ports and the number of spool positions.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 = Pressure port</a:t>
            </a:r>
          </a:p>
          <a:p>
            <a:r>
              <a:rPr lang="en-US" baseline="0" dirty="0" smtClean="0"/>
              <a:t>T = Tank port (drain port)</a:t>
            </a:r>
          </a:p>
          <a:p>
            <a:r>
              <a:rPr lang="en-US" baseline="0" dirty="0" smtClean="0"/>
              <a:t>A,B = Working port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valve with 2 positions the neutral position is designated as either a or b depending on the position.</a:t>
            </a:r>
          </a:p>
          <a:p>
            <a:r>
              <a:rPr lang="en-US" baseline="0" dirty="0" smtClean="0"/>
              <a:t>A valve with 3 or more positions the neutral position is designated with a “0”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define the directional control valves by their</a:t>
            </a:r>
            <a:r>
              <a:rPr lang="en-US" baseline="0" dirty="0" smtClean="0"/>
              <a:t> design types. 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Spool valve= cylinder </a:t>
            </a:r>
            <a:r>
              <a:rPr lang="en-US" b="1" baseline="0" dirty="0" err="1" smtClean="0"/>
              <a:t>der</a:t>
            </a:r>
            <a:r>
              <a:rPr lang="en-US" b="1" baseline="0" dirty="0" smtClean="0"/>
              <a:t> glider 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Poppet valve = </a:t>
            </a:r>
            <a:r>
              <a:rPr lang="en-US" b="1" baseline="0" dirty="0" err="1" smtClean="0"/>
              <a:t>kegle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ventil</a:t>
            </a:r>
            <a:endParaRPr lang="en-US" b="1" baseline="0" dirty="0" smtClean="0"/>
          </a:p>
          <a:p>
            <a:endParaRPr lang="en-US" b="1" baseline="0" dirty="0" smtClean="0"/>
          </a:p>
          <a:p>
            <a:r>
              <a:rPr lang="en-US" b="1" baseline="0" dirty="0" smtClean="0"/>
              <a:t>As seen on the diagram the spool types work with lower pressure that the poppet type, but the flow rate is much higher that corresponding poppet types</a:t>
            </a:r>
          </a:p>
          <a:p>
            <a:endParaRPr lang="en-US" dirty="0" smtClean="0"/>
          </a:p>
          <a:p>
            <a:r>
              <a:rPr lang="en-US" dirty="0" smtClean="0"/>
              <a:t>Function</a:t>
            </a:r>
            <a:r>
              <a:rPr lang="en-US" baseline="0" dirty="0" smtClean="0"/>
              <a:t> and characteristic of directional control valves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Dynamic performance limit</a:t>
            </a:r>
          </a:p>
          <a:p>
            <a:r>
              <a:rPr lang="en-US" dirty="0" smtClean="0"/>
              <a:t>	The</a:t>
            </a:r>
            <a:r>
              <a:rPr lang="en-US" baseline="0" dirty="0" smtClean="0"/>
              <a:t> product of flow and operating pressure is the </a:t>
            </a:r>
            <a:r>
              <a:rPr lang="en-US" b="1" baseline="0" dirty="0" smtClean="0"/>
              <a:t>dynamic power limit </a:t>
            </a:r>
            <a:r>
              <a:rPr lang="en-US" baseline="0" dirty="0" smtClean="0"/>
              <a:t>(X-axis flow, Y-axis pressure drop). </a:t>
            </a:r>
          </a:p>
          <a:p>
            <a:r>
              <a:rPr lang="en-US" baseline="0" dirty="0" smtClean="0"/>
              <a:t>	The power limits may be a function of the control spring, the solenoid or control pressure. Depending of the type of the spool, one 	of these 3 parameters determines the power limit of the valve. The </a:t>
            </a:r>
            <a:r>
              <a:rPr lang="en-US" b="1" baseline="0" dirty="0" smtClean="0"/>
              <a:t>acting force must be able of overcome the spring force  	and the axial force created in the valve</a:t>
            </a:r>
            <a:r>
              <a:rPr lang="en-US" baseline="0" dirty="0" smtClean="0"/>
              <a:t>. The spring force on its own must be capable of returning the spool against the axial 	force to its initial position.</a:t>
            </a:r>
          </a:p>
          <a:p>
            <a:endParaRPr lang="en-US" baseline="0" dirty="0" smtClean="0"/>
          </a:p>
          <a:p>
            <a:r>
              <a:rPr lang="en-US" b="1" baseline="0" dirty="0" smtClean="0"/>
              <a:t>Static performance limit</a:t>
            </a:r>
          </a:p>
          <a:p>
            <a:r>
              <a:rPr lang="en-US" b="1" baseline="0" dirty="0" smtClean="0"/>
              <a:t>	</a:t>
            </a:r>
            <a:r>
              <a:rPr lang="en-US" b="0" baseline="0" dirty="0" smtClean="0"/>
              <a:t>Is very dependent on the effective time of the operating pressure. </a:t>
            </a:r>
            <a:r>
              <a:rPr lang="en-US" b="1" baseline="0" dirty="0" smtClean="0"/>
              <a:t>For how long can the valve work at the actual system 	pressure</a:t>
            </a:r>
            <a:r>
              <a:rPr lang="en-US" b="0" baseline="0" dirty="0" smtClean="0"/>
              <a:t>.</a:t>
            </a:r>
          </a:p>
          <a:p>
            <a:r>
              <a:rPr lang="en-US" b="0" baseline="0" dirty="0" smtClean="0"/>
              <a:t>	This is of course dependent on the system temperature, pressure, dirt amount, water in oil amount (oil quality) etc.</a:t>
            </a:r>
            <a:endParaRPr lang="en-US" b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baseline="0" dirty="0" smtClean="0"/>
              <a:t>A electrical controlled spool directional control valve.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When spool moves to the right:</a:t>
            </a:r>
            <a:endParaRPr lang="en-US" b="0" baseline="0" dirty="0" smtClean="0"/>
          </a:p>
          <a:p>
            <a:r>
              <a:rPr lang="en-US" b="0" baseline="0" dirty="0" smtClean="0"/>
              <a:t>	Port P is connected to port B and port A is connected to port TA</a:t>
            </a:r>
          </a:p>
          <a:p>
            <a:endParaRPr lang="en-US" b="0" baseline="0" dirty="0" smtClean="0"/>
          </a:p>
          <a:p>
            <a:r>
              <a:rPr lang="en-US" b="1" baseline="0" dirty="0" smtClean="0"/>
              <a:t>When spool moves to the left:</a:t>
            </a:r>
            <a:endParaRPr lang="en-US" b="0" baseline="0" dirty="0" smtClean="0"/>
          </a:p>
          <a:p>
            <a:r>
              <a:rPr lang="en-US" b="0" baseline="0" dirty="0" smtClean="0"/>
              <a:t>	Port P is connected to port A and port B is connected to port TB</a:t>
            </a:r>
            <a:endParaRPr lang="en-US" b="1" baseline="0" dirty="0" smtClean="0"/>
          </a:p>
          <a:p>
            <a:endParaRPr lang="en-US" b="1" baseline="0" dirty="0" smtClean="0"/>
          </a:p>
          <a:p>
            <a:r>
              <a:rPr lang="en-US" b="0" baseline="0" dirty="0" smtClean="0"/>
              <a:t>The electrical control can either be a DC or AC coil.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Draw the valve symbol on the whiteboard (4/3 way valve)</a:t>
            </a:r>
          </a:p>
          <a:p>
            <a:endParaRPr lang="en-US" b="0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07/16/96</a:t>
            </a:r>
            <a:endParaRPr lang="en-US" sz="12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*</a:t>
            </a:r>
            <a:endParaRPr lang="en-US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##</a:t>
            </a:r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noProof="0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noProof="0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C12B4DE-DBE5-4DB7-AA82-E3BC2B5B353A}" type="slidenum">
              <a:rPr lang="en-US" noProof="0"/>
              <a:pPr/>
              <a:t>‹nr.›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F7902-AAF7-4857-9FD3-380EAE3D9BE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9E9B0-DF9B-4A05-9081-81A9112500C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E9897-CE64-4199-9BB9-6F6FB5E3B24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C7F42-E21E-4245-BFD2-0E3FDDB8E13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14D79-0731-42D3-AEC0-44E7CC2D439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811FE-2A93-430E-993E-5FA99C0EDA1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88617-7352-435A-8FF4-967A01210FF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E3C65-1C86-4FA9-BC80-548252E7310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DE374-FFDB-43CC-8C81-6806EEAF1D1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3F9F2-C808-40EF-9AD1-7499DCCC532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noProof="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 noProof="0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 noProof="0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06DA8823-C7DF-45B1-A4A2-2AB4F4A47886}" type="slidenum">
              <a:rPr lang="en-US" noProof="0"/>
              <a:pPr/>
              <a:t>‹nr.›</a:t>
            </a:fld>
            <a:endParaRPr 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Film/AVSEQ11.mp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SIMAC Hydraulic 2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42910" y="3886200"/>
            <a:ext cx="8072494" cy="1752600"/>
          </a:xfrm>
        </p:spPr>
        <p:txBody>
          <a:bodyPr/>
          <a:lstStyle/>
          <a:p>
            <a:r>
              <a:rPr lang="en-US" dirty="0" smtClean="0"/>
              <a:t>Basic Hydraulic – Directional Control Valves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Spool Valves – Mechanical, manual operation</a:t>
            </a:r>
            <a:endParaRPr lang="en-US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928802"/>
            <a:ext cx="4081914" cy="270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3" y="2128857"/>
            <a:ext cx="397192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8" y="4643446"/>
            <a:ext cx="29241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86380" y="5286388"/>
            <a:ext cx="21050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86380" y="5929330"/>
            <a:ext cx="21431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Poppet Valves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114800"/>
          </a:xfrm>
          <a:noFill/>
          <a:ln/>
        </p:spPr>
        <p:txBody>
          <a:bodyPr lIns="182562" tIns="46038" rIns="182562" bIns="46038"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main features of directional poppet valve are:</a:t>
            </a:r>
            <a:endParaRPr lang="en-US" dirty="0"/>
          </a:p>
          <a:p>
            <a:pPr marL="0" indent="0">
              <a:buNone/>
            </a:pPr>
            <a:endParaRPr lang="en-US" sz="2800" dirty="0" smtClean="0"/>
          </a:p>
          <a:p>
            <a:pPr marL="628650" indent="0">
              <a:buFont typeface="Symbol" pitchFamily="18" charset="2"/>
              <a:buChar char=""/>
            </a:pPr>
            <a:r>
              <a:rPr lang="en-US" sz="2800" dirty="0" smtClean="0"/>
              <a:t> No leakage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800" dirty="0" smtClean="0"/>
              <a:t> Long life time, due to no leakage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800" dirty="0" smtClean="0"/>
              <a:t> May be used with very high pressures 	(1000 bar)</a:t>
            </a:r>
          </a:p>
          <a:p>
            <a:pPr marL="628650" indent="0">
              <a:buFont typeface="Symbol" pitchFamily="18" charset="2"/>
              <a:buChar char=""/>
            </a:pPr>
            <a:endParaRPr lang="en-US" sz="20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Poppet Valves</a:t>
            </a:r>
            <a:endParaRPr lang="en-US" dirty="0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071678"/>
            <a:ext cx="823222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017713"/>
            <a:ext cx="8358246" cy="3482989"/>
          </a:xfrm>
          <a:noFill/>
          <a:ln/>
        </p:spPr>
        <p:txBody>
          <a:bodyPr lIns="182562" tIns="46038" rIns="182562" bIns="46038"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Hydraulic valves that are electrically operated by proportional solenoids are classified as proportional valves. </a:t>
            </a:r>
          </a:p>
          <a:p>
            <a:pPr marL="361950" indent="0"/>
            <a:r>
              <a:rPr lang="en-US" sz="2400" dirty="0" smtClean="0"/>
              <a:t> 	Control direction and the amount of fluid flow or 	control the amount of pressure within a system.</a:t>
            </a:r>
            <a:endParaRPr lang="en-US" sz="2000" dirty="0" smtClean="0"/>
          </a:p>
          <a:p>
            <a:pPr marL="361950" indent="0"/>
            <a:r>
              <a:rPr lang="en-US" sz="2400" dirty="0" smtClean="0"/>
              <a:t>	Especially useful in situations where system 	speed must be tightly controlled.</a:t>
            </a:r>
          </a:p>
          <a:p>
            <a:pPr marL="361950" indent="0"/>
            <a:r>
              <a:rPr lang="en-US" sz="2400" dirty="0" smtClean="0"/>
              <a:t>	Provides precise control in applications where 	hydraulic pressure must be built up steadily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Proportional Valves</a:t>
            </a:r>
            <a:endParaRPr lang="en-US" dirty="0"/>
          </a:p>
        </p:txBody>
      </p:sp>
      <p:pic>
        <p:nvPicPr>
          <p:cNvPr id="4" name="Picture 3" descr="h_swv_001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5357826"/>
            <a:ext cx="2870063" cy="128588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control valves - More </a:t>
            </a:r>
            <a:r>
              <a:rPr lang="en-US" sz="2000" dirty="0"/>
              <a:t>information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8" rIns="182562" bIns="46038"/>
          <a:lstStyle/>
          <a:p>
            <a:r>
              <a:rPr lang="en-US" sz="2800" dirty="0" smtClean="0"/>
              <a:t>Video </a:t>
            </a:r>
          </a:p>
          <a:p>
            <a:pPr lvl="1"/>
            <a:r>
              <a:rPr lang="en-US" sz="2400" dirty="0" smtClean="0"/>
              <a:t>Directional control valves 10:43 </a:t>
            </a:r>
            <a:br>
              <a:rPr lang="en-US" sz="2400" dirty="0" smtClean="0"/>
            </a:br>
            <a:r>
              <a:rPr lang="en-US" sz="2400" dirty="0" smtClean="0">
                <a:hlinkClick r:id="rId3" action="ppaction://hlinkfile"/>
              </a:rPr>
              <a:t>AVSEQ11</a:t>
            </a:r>
            <a:endParaRPr lang="en-US" sz="24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Exercise - Automation Studio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>
            <a:normAutofit/>
          </a:bodyPr>
          <a:lstStyle/>
          <a:p>
            <a:pPr marL="0" lvl="1" indent="0">
              <a:buNone/>
            </a:pPr>
            <a:r>
              <a:rPr lang="en-US" dirty="0" smtClean="0"/>
              <a:t>Exercises</a:t>
            </a:r>
          </a:p>
          <a:p>
            <a:pPr marL="400050" lvl="2" indent="0"/>
            <a:r>
              <a:rPr lang="en-US" dirty="0" smtClean="0"/>
              <a:t> Exercise 6.1 – Directional control valve</a:t>
            </a:r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 smtClean="0"/>
          </a:p>
          <a:p>
            <a:pPr marL="276225" lvl="1" indent="-276225">
              <a:buNone/>
            </a:pPr>
            <a:endParaRPr lang="en-US" dirty="0" smtClean="0"/>
          </a:p>
          <a:p>
            <a:pPr marL="276225" lvl="1" indent="-276225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57290" y="5036355"/>
          <a:ext cx="179070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Ligning" r:id="rId4" imgW="901440" imgH="609480" progId="Equation.3">
                  <p:embed/>
                </p:oleObj>
              </mc:Choice>
              <mc:Fallback>
                <p:oleObj name="Ligning" r:id="rId4" imgW="90144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5036355"/>
                        <a:ext cx="1790700" cy="120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38634" y="5212567"/>
          <a:ext cx="1185862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Ligning" r:id="rId6" imgW="596880" imgH="431640" progId="Equation.3">
                  <p:embed/>
                </p:oleObj>
              </mc:Choice>
              <mc:Fallback>
                <p:oleObj name="Ligning" r:id="rId6" imgW="5968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4" y="5212567"/>
                        <a:ext cx="1185862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715140" y="5036355"/>
          <a:ext cx="1387475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Ligning" r:id="rId8" imgW="698400" imgH="609480" progId="Equation.3">
                  <p:embed/>
                </p:oleObj>
              </mc:Choice>
              <mc:Fallback>
                <p:oleObj name="Ligning" r:id="rId8" imgW="698400" imgH="609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40" y="5036355"/>
                        <a:ext cx="1387475" cy="120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Control Valves</a:t>
            </a:r>
            <a:endParaRPr lang="en-US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1840153"/>
            <a:ext cx="4357718" cy="4803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2214546" y="3429000"/>
            <a:ext cx="2357454" cy="1000132"/>
          </a:xfrm>
          <a:prstGeom prst="rect">
            <a:avLst/>
          </a:prstGeom>
          <a:solidFill>
            <a:schemeClr val="bg1">
              <a:lumMod val="85000"/>
              <a:alpha val="52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Control Valves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182562" tIns="46038" rIns="182562" bIns="46038">
            <a:normAutofit fontScale="70000" lnSpcReduction="20000"/>
          </a:bodyPr>
          <a:lstStyle/>
          <a:p>
            <a:r>
              <a:rPr lang="en-US" dirty="0" smtClean="0"/>
              <a:t>Directional control valves</a:t>
            </a:r>
          </a:p>
          <a:p>
            <a:pPr lvl="1"/>
            <a:r>
              <a:rPr lang="en-US" dirty="0" smtClean="0"/>
              <a:t>Naming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Design types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Performance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Directional spool valves</a:t>
            </a:r>
          </a:p>
          <a:p>
            <a:pPr lvl="2"/>
            <a:r>
              <a:rPr lang="en-US" dirty="0" smtClean="0"/>
              <a:t>Electrical control</a:t>
            </a:r>
          </a:p>
          <a:p>
            <a:pPr lvl="2"/>
            <a:r>
              <a:rPr lang="en-US" dirty="0" smtClean="0"/>
              <a:t>Mechanical, manual operation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Directional poppet valves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Proportional valves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Control Valves - Naming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928662" y="4568619"/>
            <a:ext cx="2714644" cy="1646463"/>
            <a:chOff x="714348" y="4357694"/>
            <a:chExt cx="2714644" cy="1646463"/>
          </a:xfrm>
        </p:grpSpPr>
        <p:pic>
          <p:nvPicPr>
            <p:cNvPr id="4813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6308" y="4357694"/>
              <a:ext cx="1990725" cy="1047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714348" y="5357826"/>
              <a:ext cx="2714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 Way – Neutral position either “a “or “b”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29256" y="4568619"/>
            <a:ext cx="2743200" cy="1570255"/>
            <a:chOff x="5429256" y="4576778"/>
            <a:chExt cx="2743200" cy="1570255"/>
          </a:xfrm>
        </p:grpSpPr>
        <p:pic>
          <p:nvPicPr>
            <p:cNvPr id="4813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29256" y="4576778"/>
              <a:ext cx="27432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5786446" y="5500702"/>
              <a:ext cx="20717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 Way – Neutral position “0”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000100" y="1857364"/>
            <a:ext cx="2571768" cy="2432281"/>
            <a:chOff x="1500166" y="1857364"/>
            <a:chExt cx="2571768" cy="2432281"/>
          </a:xfrm>
        </p:grpSpPr>
        <p:pic>
          <p:nvPicPr>
            <p:cNvPr id="48132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38313" y="1857364"/>
              <a:ext cx="1895475" cy="1876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1500166" y="3643314"/>
              <a:ext cx="25717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 /2 Way directional control valve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434019" y="1857364"/>
            <a:ext cx="2733675" cy="2780718"/>
            <a:chOff x="5429256" y="1857364"/>
            <a:chExt cx="2733675" cy="2780718"/>
          </a:xfrm>
        </p:grpSpPr>
        <p:pic>
          <p:nvPicPr>
            <p:cNvPr id="4813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429256" y="1857364"/>
              <a:ext cx="2733675" cy="1876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/>
            <p:cNvSpPr txBox="1"/>
            <p:nvPr/>
          </p:nvSpPr>
          <p:spPr>
            <a:xfrm>
              <a:off x="5572132" y="3714752"/>
              <a:ext cx="250033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4/3 Way directional control valve</a:t>
              </a:r>
            </a:p>
            <a:p>
              <a:endParaRPr lang="en-US" dirty="0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Control Valves - Naming</a:t>
            </a:r>
            <a:endParaRPr lang="en-US" dirty="0"/>
          </a:p>
        </p:txBody>
      </p:sp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2239" y="2571744"/>
            <a:ext cx="40100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Control Valves – Design types</a:t>
            </a:r>
            <a:endParaRPr lang="en-US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5427" y="1857364"/>
            <a:ext cx="4033961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Control Valves – Performance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114800"/>
          </a:xfrm>
          <a:noFill/>
          <a:ln/>
        </p:spPr>
        <p:txBody>
          <a:bodyPr lIns="182562" tIns="46038" rIns="182562" bIns="46038"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performance and quality of a directional control valve is determined on the basis of the following criteria:</a:t>
            </a:r>
            <a:endParaRPr lang="en-US" sz="2400" dirty="0"/>
          </a:p>
          <a:p>
            <a:pPr marL="0" indent="0">
              <a:buNone/>
            </a:pPr>
            <a:endParaRPr lang="en-US" sz="2000" dirty="0" smtClean="0"/>
          </a:p>
          <a:p>
            <a:pPr marL="628650" indent="0">
              <a:buFont typeface="Symbol" pitchFamily="18" charset="2"/>
              <a:buChar char=""/>
            </a:pPr>
            <a:r>
              <a:rPr lang="en-US" sz="2200" dirty="0" smtClean="0"/>
              <a:t> Dynamic power limit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200" dirty="0" smtClean="0"/>
              <a:t> Static power limit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200" dirty="0" smtClean="0"/>
              <a:t> Resistance to flow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200" dirty="0" smtClean="0"/>
              <a:t> Leakage (in directional slide valves)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200" dirty="0" smtClean="0"/>
              <a:t> Switching time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Spool Valves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114800"/>
          </a:xfrm>
          <a:noFill/>
          <a:ln/>
        </p:spPr>
        <p:txBody>
          <a:bodyPr lIns="182562" tIns="46038" rIns="182562" bIns="46038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directional spool valve is the most common one used due to its many advantages, such as:</a:t>
            </a:r>
            <a:endParaRPr lang="en-US" dirty="0"/>
          </a:p>
          <a:p>
            <a:pPr marL="0" indent="0">
              <a:buNone/>
            </a:pPr>
            <a:endParaRPr lang="en-US" sz="2800" dirty="0" smtClean="0"/>
          </a:p>
          <a:p>
            <a:pPr marL="628650" indent="0">
              <a:buFont typeface="Symbol" pitchFamily="18" charset="2"/>
              <a:buChar char=""/>
            </a:pPr>
            <a:r>
              <a:rPr lang="en-US" sz="2800" dirty="0" smtClean="0"/>
              <a:t> Simple construction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800" dirty="0" smtClean="0"/>
              <a:t> Good pressure compensation, hence low 	acting forces 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800" dirty="0" smtClean="0"/>
              <a:t> High switching power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800" dirty="0" smtClean="0"/>
              <a:t> Low losses</a:t>
            </a:r>
          </a:p>
          <a:p>
            <a:pPr marL="628650" indent="0">
              <a:buFont typeface="Symbol" pitchFamily="18" charset="2"/>
              <a:buChar char=""/>
            </a:pPr>
            <a:r>
              <a:rPr lang="en-US" sz="2800" dirty="0" smtClean="0"/>
              <a:t> Variety of control functions</a:t>
            </a:r>
          </a:p>
          <a:p>
            <a:pPr marL="0" indent="0">
              <a:buFont typeface="Symbol" pitchFamily="18" charset="2"/>
              <a:buChar char=""/>
            </a:pPr>
            <a:endParaRPr lang="en-US" sz="20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Basic Hydraulic</a:t>
            </a:r>
            <a:br>
              <a:rPr lang="en-US" dirty="0" smtClean="0"/>
            </a:br>
            <a:r>
              <a:rPr lang="en-US" sz="2000" dirty="0" smtClean="0"/>
              <a:t> Directional Spool Valves – Electrical control</a:t>
            </a:r>
            <a:endParaRPr lang="en-US" dirty="0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3" y="2214554"/>
            <a:ext cx="5143535" cy="243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214818"/>
            <a:ext cx="3571900" cy="237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ff training presentation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Staff training presentation</Template>
  <TotalTime>935</TotalTime>
  <Words>735</Words>
  <Application>Microsoft Office PowerPoint</Application>
  <PresentationFormat>Skærmshow (4:3)</PresentationFormat>
  <Paragraphs>188</Paragraphs>
  <Slides>15</Slides>
  <Notes>15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7" baseType="lpstr">
      <vt:lpstr>Staff training presentation</vt:lpstr>
      <vt:lpstr>Ligning</vt:lpstr>
      <vt:lpstr>SIMAC Hydraulic 2</vt:lpstr>
      <vt:lpstr>Basic Hydraulic  Directional Control Valves</vt:lpstr>
      <vt:lpstr>Basic Hydraulic  Directional Control Valves</vt:lpstr>
      <vt:lpstr>Basic Hydraulic  Directional Control Valves - Naming</vt:lpstr>
      <vt:lpstr>Basic Hydraulic  Directional Control Valves - Naming</vt:lpstr>
      <vt:lpstr>Basic Hydraulic  Directional Control Valves – Design types</vt:lpstr>
      <vt:lpstr>Basic Hydraulic  Directional Control Valves – Performance</vt:lpstr>
      <vt:lpstr>Basic Hydraulic  Directional Spool Valves</vt:lpstr>
      <vt:lpstr>Basic Hydraulic  Directional Spool Valves – Electrical control</vt:lpstr>
      <vt:lpstr>Basic Hydraulic  Directional Spool Valves – Mechanical, manual operation</vt:lpstr>
      <vt:lpstr>Basic Hydraulic  Directional Poppet Valves</vt:lpstr>
      <vt:lpstr>Basic Hydraulic  Directional Poppet Valves</vt:lpstr>
      <vt:lpstr>Basic Hydraulic  Directional Proportional Valves</vt:lpstr>
      <vt:lpstr>Basic Hydraulic  Directional control valves - More information</vt:lpstr>
      <vt:lpstr>Basic Hydraulic Exercise - Automation Studio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Hydraulic Mechanical</dc:title>
  <dc:creator>SIMAC</dc:creator>
  <cp:lastModifiedBy>Søren Nyborg Hansen</cp:lastModifiedBy>
  <cp:revision>123</cp:revision>
  <dcterms:created xsi:type="dcterms:W3CDTF">2010-03-24T09:49:27Z</dcterms:created>
  <dcterms:modified xsi:type="dcterms:W3CDTF">2014-12-02T10:15:24Z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TC011811241033</vt:lpwstr>
  </property>
</Properties>
</file>