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1"/>
  </p:notesMasterIdLst>
  <p:handoutMasterIdLst>
    <p:handoutMasterId r:id="rId12"/>
  </p:handoutMasterIdLst>
  <p:sldIdLst>
    <p:sldId id="256" r:id="rId2"/>
    <p:sldId id="278" r:id="rId3"/>
    <p:sldId id="265" r:id="rId4"/>
    <p:sldId id="279" r:id="rId5"/>
    <p:sldId id="280" r:id="rId6"/>
    <p:sldId id="266" r:id="rId7"/>
    <p:sldId id="268" r:id="rId8"/>
    <p:sldId id="267" r:id="rId9"/>
    <p:sldId id="277" r:id="rId10"/>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76568" autoAdjust="0"/>
  </p:normalViewPr>
  <p:slideViewPr>
    <p:cSldViewPr>
      <p:cViewPr>
        <p:scale>
          <a:sx n="125" d="100"/>
          <a:sy n="125" d="100"/>
        </p:scale>
        <p:origin x="-492" y="-72"/>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199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5454" cy="495653"/>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a:defRPr kumimoji="1" sz="1200">
                <a:latin typeface="Tahoma" pitchFamily="34" charset="0"/>
              </a:defRPr>
            </a:lvl1pPr>
          </a:lstStyle>
          <a:p>
            <a:endParaRPr lang="en-US"/>
          </a:p>
        </p:txBody>
      </p:sp>
      <p:sp>
        <p:nvSpPr>
          <p:cNvPr id="19459" name="Rectangle 3"/>
          <p:cNvSpPr>
            <a:spLocks noGrp="1" noChangeArrowheads="1"/>
          </p:cNvSpPr>
          <p:nvPr>
            <p:ph type="dt" sz="quarter" idx="1"/>
          </p:nvPr>
        </p:nvSpPr>
        <p:spPr bwMode="auto">
          <a:xfrm>
            <a:off x="3850680" y="0"/>
            <a:ext cx="2945454" cy="495653"/>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a:defRPr kumimoji="1" sz="1200">
                <a:latin typeface="Tahoma" pitchFamily="34" charset="0"/>
              </a:defRPr>
            </a:lvl1pPr>
          </a:lstStyle>
          <a:p>
            <a:endParaRPr lang="en-US"/>
          </a:p>
        </p:txBody>
      </p:sp>
      <p:sp>
        <p:nvSpPr>
          <p:cNvPr id="19460" name="Rectangle 4"/>
          <p:cNvSpPr>
            <a:spLocks noGrp="1" noChangeArrowheads="1"/>
          </p:cNvSpPr>
          <p:nvPr>
            <p:ph type="ftr" sz="quarter" idx="2"/>
          </p:nvPr>
        </p:nvSpPr>
        <p:spPr bwMode="auto">
          <a:xfrm>
            <a:off x="0" y="9429288"/>
            <a:ext cx="2945454" cy="495653"/>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a:defRPr kumimoji="1" sz="1200">
                <a:latin typeface="Tahoma" pitchFamily="34" charset="0"/>
              </a:defRPr>
            </a:lvl1pPr>
          </a:lstStyle>
          <a:p>
            <a:endParaRPr lang="en-US"/>
          </a:p>
        </p:txBody>
      </p:sp>
      <p:sp>
        <p:nvSpPr>
          <p:cNvPr id="19461" name="Rectangle 5"/>
          <p:cNvSpPr>
            <a:spLocks noGrp="1" noChangeArrowheads="1"/>
          </p:cNvSpPr>
          <p:nvPr>
            <p:ph type="sldNum" sz="quarter" idx="3"/>
          </p:nvPr>
        </p:nvSpPr>
        <p:spPr bwMode="auto">
          <a:xfrm>
            <a:off x="3850680" y="9429288"/>
            <a:ext cx="2945454" cy="495653"/>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a:defRPr kumimoji="1" sz="1200">
                <a:latin typeface="Tahoma" pitchFamily="34" charset="0"/>
              </a:defRPr>
            </a:lvl1pPr>
          </a:lstStyle>
          <a:p>
            <a:fld id="{EB1A41B6-7479-4F2A-9C7C-4382C2914A1A}" type="slidenum">
              <a:rPr lang="en-US"/>
              <a:pPr/>
              <a:t>‹nr.›</a:t>
            </a:fld>
            <a:endParaRPr lang="en-US"/>
          </a:p>
        </p:txBody>
      </p:sp>
    </p:spTree>
    <p:extLst>
      <p:ext uri="{BB962C8B-B14F-4D97-AF65-F5344CB8AC3E}">
        <p14:creationId xmlns:p14="http://schemas.microsoft.com/office/powerpoint/2010/main" val="802756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5454" cy="495653"/>
          </a:xfrm>
          <a:prstGeom prst="rect">
            <a:avLst/>
          </a:prstGeom>
          <a:noFill/>
          <a:ln w="9525">
            <a:noFill/>
            <a:miter lim="800000"/>
            <a:headEnd/>
            <a:tailEnd/>
          </a:ln>
          <a:effectLst/>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en-US"/>
              <a:t>*</a:t>
            </a:r>
            <a:endParaRPr lang="en-US" sz="1200"/>
          </a:p>
        </p:txBody>
      </p:sp>
      <p:sp>
        <p:nvSpPr>
          <p:cNvPr id="2051" name="Rectangle 3"/>
          <p:cNvSpPr>
            <a:spLocks noGrp="1" noChangeArrowheads="1"/>
          </p:cNvSpPr>
          <p:nvPr>
            <p:ph type="dt" idx="1"/>
          </p:nvPr>
        </p:nvSpPr>
        <p:spPr bwMode="auto">
          <a:xfrm>
            <a:off x="3852222" y="0"/>
            <a:ext cx="2945454" cy="495653"/>
          </a:xfrm>
          <a:prstGeom prst="rect">
            <a:avLst/>
          </a:prstGeom>
          <a:noFill/>
          <a:ln w="9525">
            <a:noFill/>
            <a:miter lim="800000"/>
            <a:headEnd/>
            <a:tailEnd/>
          </a:ln>
          <a:effectLst/>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en-US"/>
              <a:t>07/16/96</a:t>
            </a:r>
            <a:endParaRPr lang="en-US" sz="1200"/>
          </a:p>
        </p:txBody>
      </p:sp>
      <p:sp>
        <p:nvSpPr>
          <p:cNvPr id="2052" name="Rectangle 4"/>
          <p:cNvSpPr>
            <a:spLocks noGrp="1" noRot="1" noChangeAspect="1" noChangeArrowheads="1"/>
          </p:cNvSpPr>
          <p:nvPr>
            <p:ph type="sldImg" idx="2"/>
          </p:nvPr>
        </p:nvSpPr>
        <p:spPr bwMode="auto">
          <a:xfrm>
            <a:off x="917575" y="744538"/>
            <a:ext cx="4962525" cy="3722687"/>
          </a:xfrm>
          <a:prstGeom prst="rect">
            <a:avLst/>
          </a:prstGeom>
          <a:noFill/>
          <a:ln w="12700" cap="sq">
            <a:solidFill>
              <a:schemeClr val="tx1"/>
            </a:solidFill>
            <a:miter lim="800000"/>
            <a:headEnd/>
            <a:tailEnd/>
          </a:ln>
          <a:effectLst/>
        </p:spPr>
      </p:sp>
      <p:sp>
        <p:nvSpPr>
          <p:cNvPr id="2053" name="Rectangle 5"/>
          <p:cNvSpPr>
            <a:spLocks noGrp="1" noChangeArrowheads="1"/>
          </p:cNvSpPr>
          <p:nvPr>
            <p:ph type="body" sz="quarter" idx="3"/>
          </p:nvPr>
        </p:nvSpPr>
        <p:spPr bwMode="auto">
          <a:xfrm>
            <a:off x="905227" y="4715493"/>
            <a:ext cx="4987223" cy="4465969"/>
          </a:xfrm>
          <a:prstGeom prst="rect">
            <a:avLst/>
          </a:prstGeom>
          <a:noFill/>
          <a:ln w="9525">
            <a:noFill/>
            <a:miter lim="800000"/>
            <a:headEnd/>
            <a:tailEnd/>
          </a:ln>
          <a:effectLst/>
        </p:spPr>
        <p:txBody>
          <a:bodyPr vert="horz" wrap="square" lIns="93675" tIns="46838" rIns="93675" bIns="468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9430985"/>
            <a:ext cx="2945454" cy="495653"/>
          </a:xfrm>
          <a:prstGeom prst="rect">
            <a:avLst/>
          </a:prstGeom>
          <a:noFill/>
          <a:ln w="9525">
            <a:noFill/>
            <a:miter lim="800000"/>
            <a:headEnd/>
            <a:tailEnd/>
          </a:ln>
          <a:effectLst/>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en-US"/>
              <a:t>*</a:t>
            </a:r>
            <a:endParaRPr lang="en-US" sz="1200"/>
          </a:p>
        </p:txBody>
      </p:sp>
      <p:sp>
        <p:nvSpPr>
          <p:cNvPr id="2055" name="Rectangle 7"/>
          <p:cNvSpPr>
            <a:spLocks noGrp="1" noChangeArrowheads="1"/>
          </p:cNvSpPr>
          <p:nvPr>
            <p:ph type="sldNum" sz="quarter" idx="5"/>
          </p:nvPr>
        </p:nvSpPr>
        <p:spPr bwMode="auto">
          <a:xfrm>
            <a:off x="3852222" y="9430985"/>
            <a:ext cx="2945454" cy="495653"/>
          </a:xfrm>
          <a:prstGeom prst="rect">
            <a:avLst/>
          </a:prstGeom>
          <a:noFill/>
          <a:ln w="9525">
            <a:noFill/>
            <a:miter lim="800000"/>
            <a:headEnd/>
            <a:tailEnd/>
          </a:ln>
          <a:effectLst/>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en-US"/>
              <a:t>##</a:t>
            </a:r>
            <a:endParaRPr lang="en-US" sz="1200"/>
          </a:p>
        </p:txBody>
      </p:sp>
    </p:spTree>
    <p:extLst>
      <p:ext uri="{BB962C8B-B14F-4D97-AF65-F5344CB8AC3E}">
        <p14:creationId xmlns:p14="http://schemas.microsoft.com/office/powerpoint/2010/main" val="219745445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a:t>
            </a:r>
            <a:endParaRPr lang="en-US" sz="1200" i="0"/>
          </a:p>
        </p:txBody>
      </p:sp>
      <p:sp>
        <p:nvSpPr>
          <p:cNvPr id="5" name="Rectangle 3"/>
          <p:cNvSpPr>
            <a:spLocks noGrp="1" noChangeArrowheads="1"/>
          </p:cNvSpPr>
          <p:nvPr>
            <p:ph type="dt" idx="1"/>
          </p:nvPr>
        </p:nvSpPr>
        <p:spPr>
          <a:ln/>
        </p:spPr>
        <p:txBody>
          <a:bodyPr/>
          <a:lstStyle/>
          <a:p>
            <a:r>
              <a:rPr lang="en-US"/>
              <a:t>07/16/96</a:t>
            </a:r>
            <a:endParaRPr lang="en-US" sz="1200" i="0"/>
          </a:p>
        </p:txBody>
      </p:sp>
      <p:sp>
        <p:nvSpPr>
          <p:cNvPr id="6" name="Rectangle 6"/>
          <p:cNvSpPr>
            <a:spLocks noGrp="1" noChangeArrowheads="1"/>
          </p:cNvSpPr>
          <p:nvPr>
            <p:ph type="ftr" sz="quarter" idx="4"/>
          </p:nvPr>
        </p:nvSpPr>
        <p:spPr>
          <a:ln/>
        </p:spPr>
        <p:txBody>
          <a:bodyPr/>
          <a:lstStyle/>
          <a:p>
            <a:r>
              <a:rPr lang="en-US"/>
              <a:t>*</a:t>
            </a:r>
            <a:endParaRPr lang="en-US" sz="1200" i="0"/>
          </a:p>
        </p:txBody>
      </p:sp>
      <p:sp>
        <p:nvSpPr>
          <p:cNvPr id="7" name="Rectangle 7"/>
          <p:cNvSpPr>
            <a:spLocks noGrp="1" noChangeArrowheads="1"/>
          </p:cNvSpPr>
          <p:nvPr>
            <p:ph type="sldNum" sz="quarter" idx="5"/>
          </p:nvPr>
        </p:nvSpPr>
        <p:spPr>
          <a:ln/>
        </p:spPr>
        <p:txBody>
          <a:bodyPr/>
          <a:lstStyle/>
          <a:p>
            <a:r>
              <a:rPr lang="en-US"/>
              <a:t>##</a:t>
            </a:r>
            <a:endParaRPr lang="en-US"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idehoved 3"/>
          <p:cNvSpPr>
            <a:spLocks noGrp="1"/>
          </p:cNvSpPr>
          <p:nvPr>
            <p:ph type="hdr" sz="quarter" idx="10"/>
          </p:nvPr>
        </p:nvSpPr>
        <p:spPr/>
        <p:txBody>
          <a:bodyPr/>
          <a:lstStyle/>
          <a:p>
            <a:r>
              <a:rPr lang="en-US" smtClean="0"/>
              <a:t>*</a:t>
            </a:r>
            <a:endParaRPr lang="en-US" sz="1200"/>
          </a:p>
        </p:txBody>
      </p:sp>
      <p:sp>
        <p:nvSpPr>
          <p:cNvPr id="5" name="Pladsholder til dato 4"/>
          <p:cNvSpPr>
            <a:spLocks noGrp="1"/>
          </p:cNvSpPr>
          <p:nvPr>
            <p:ph type="dt" idx="11"/>
          </p:nvPr>
        </p:nvSpPr>
        <p:spPr/>
        <p:txBody>
          <a:bodyPr/>
          <a:lstStyle/>
          <a:p>
            <a:r>
              <a:rPr lang="en-US" smtClean="0"/>
              <a:t>07/16/96</a:t>
            </a:r>
            <a:endParaRPr lang="en-US" sz="1200"/>
          </a:p>
        </p:txBody>
      </p:sp>
      <p:sp>
        <p:nvSpPr>
          <p:cNvPr id="6" name="Pladsholder til sidefod 5"/>
          <p:cNvSpPr>
            <a:spLocks noGrp="1"/>
          </p:cNvSpPr>
          <p:nvPr>
            <p:ph type="ftr" sz="quarter" idx="12"/>
          </p:nvPr>
        </p:nvSpPr>
        <p:spPr/>
        <p:txBody>
          <a:bodyPr/>
          <a:lstStyle/>
          <a:p>
            <a:r>
              <a:rPr lang="en-US" smtClean="0"/>
              <a:t>*</a:t>
            </a:r>
            <a:endParaRPr lang="en-US" sz="1200"/>
          </a:p>
        </p:txBody>
      </p:sp>
      <p:sp>
        <p:nvSpPr>
          <p:cNvPr id="7" name="Pladsholder til diasnummer 6"/>
          <p:cNvSpPr>
            <a:spLocks noGrp="1"/>
          </p:cNvSpPr>
          <p:nvPr>
            <p:ph type="sldNum" sz="quarter" idx="13"/>
          </p:nvPr>
        </p:nvSpPr>
        <p:spPr/>
        <p:txBody>
          <a:bodyPr/>
          <a:lstStyle/>
          <a:p>
            <a:r>
              <a:rPr lang="en-US" smtClean="0"/>
              <a:t>##</a:t>
            </a:r>
            <a:endParaRPr lang="en-US" sz="1200"/>
          </a:p>
        </p:txBody>
      </p:sp>
    </p:spTree>
    <p:extLst>
      <p:ext uri="{BB962C8B-B14F-4D97-AF65-F5344CB8AC3E}">
        <p14:creationId xmlns:p14="http://schemas.microsoft.com/office/powerpoint/2010/main" val="3881296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a-DK" baseline="0" noProof="1" smtClean="0"/>
          </a:p>
          <a:p>
            <a:endParaRPr lang="en-US" noProof="1"/>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a-DK" baseline="0" noProof="1" smtClean="0"/>
          </a:p>
          <a:p>
            <a:r>
              <a:rPr lang="en-US" noProof="1" smtClean="0"/>
              <a:t>Charateristics and properties and</a:t>
            </a:r>
            <a:r>
              <a:rPr lang="en-US" baseline="0" noProof="1" smtClean="0"/>
              <a:t> their effect on system performance.</a:t>
            </a:r>
          </a:p>
          <a:p>
            <a:pPr marL="171450" indent="-171450">
              <a:buFont typeface="Arial" panose="020B0604020202020204" pitchFamily="34" charset="0"/>
              <a:buChar char="•"/>
            </a:pPr>
            <a:r>
              <a:rPr lang="en-US" baseline="0" noProof="1" smtClean="0"/>
              <a:t>Viscosity</a:t>
            </a:r>
          </a:p>
          <a:p>
            <a:pPr marL="0" indent="0">
              <a:buFont typeface="Arial" panose="020B0604020202020204" pitchFamily="34" charset="0"/>
              <a:buNone/>
            </a:pPr>
            <a:r>
              <a:rPr lang="en-US" baseline="0" noProof="1" smtClean="0"/>
              <a:t>Discribes the property of fluids to resist deformation from a static state and is therefore a measurement of the inner friction of the oil as it flows. Cold oil has a greater inner friction (high viscosity). The warmer the oil becomes, the lower the inner friction (low viscosity).</a:t>
            </a:r>
          </a:p>
          <a:p>
            <a:pPr marL="171450" indent="-171450">
              <a:buFont typeface="Arial" panose="020B0604020202020204" pitchFamily="34" charset="0"/>
              <a:buChar char="•"/>
            </a:pPr>
            <a:r>
              <a:rPr lang="en-US" baseline="0" noProof="1" smtClean="0"/>
              <a:t>Viscosity index</a:t>
            </a:r>
          </a:p>
          <a:p>
            <a:pPr marL="171450" indent="-171450">
              <a:buFont typeface="Arial" panose="020B0604020202020204" pitchFamily="34" charset="0"/>
              <a:buChar char="•"/>
            </a:pPr>
            <a:r>
              <a:rPr lang="en-US" baseline="0" noProof="1" smtClean="0"/>
              <a:t>Lubricity</a:t>
            </a:r>
          </a:p>
          <a:p>
            <a:pPr marL="171450" indent="-171450">
              <a:buFont typeface="Arial" panose="020B0604020202020204" pitchFamily="34" charset="0"/>
              <a:buChar char="•"/>
            </a:pPr>
            <a:r>
              <a:rPr lang="en-US" baseline="0" noProof="1" smtClean="0"/>
              <a:t>Oxydation</a:t>
            </a:r>
          </a:p>
          <a:p>
            <a:pPr marL="171450" indent="-171450">
              <a:buFont typeface="Arial" panose="020B0604020202020204" pitchFamily="34" charset="0"/>
              <a:buChar char="•"/>
            </a:pPr>
            <a:r>
              <a:rPr lang="en-US" baseline="0" noProof="1" smtClean="0"/>
              <a:t>Pour point</a:t>
            </a:r>
          </a:p>
          <a:p>
            <a:pPr marL="171450" indent="-171450">
              <a:buFont typeface="Arial" panose="020B0604020202020204" pitchFamily="34" charset="0"/>
              <a:buChar char="•"/>
            </a:pPr>
            <a:r>
              <a:rPr lang="en-US" baseline="0" noProof="1" smtClean="0"/>
              <a:t>Demulsibility</a:t>
            </a:r>
          </a:p>
          <a:p>
            <a:pPr marL="171450" indent="-171450">
              <a:buFont typeface="Arial" panose="020B0604020202020204" pitchFamily="34" charset="0"/>
              <a:buChar char="•"/>
            </a:pPr>
            <a:r>
              <a:rPr lang="en-US" baseline="0" noProof="1" smtClean="0"/>
              <a:t>Material compability</a:t>
            </a:r>
            <a:endParaRPr lang="en-US" noProof="1"/>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1" smtClean="0"/>
              <a:t>Explain  the equation and give an example</a:t>
            </a:r>
            <a:r>
              <a:rPr lang="en-US" baseline="0" noProof="1" smtClean="0"/>
              <a:t> on the whiteboard </a:t>
            </a:r>
          </a:p>
          <a:p>
            <a:r>
              <a:rPr lang="da-DK" baseline="0" noProof="1" smtClean="0"/>
              <a:t>	- Man with a weight of 100 kg will resulte in a Force of 9.81x100=981 N</a:t>
            </a:r>
          </a:p>
          <a:p>
            <a:endParaRPr lang="da-DK" baseline="0" noProof="1" smtClean="0"/>
          </a:p>
          <a:p>
            <a:endParaRPr lang="da-DK" baseline="0" noProof="1" smtClean="0"/>
          </a:p>
          <a:p>
            <a:r>
              <a:rPr lang="da-DK" baseline="0" noProof="1" smtClean="0"/>
              <a:t>	- If we place the man on top of a cylinder with a diameter of 20 mm the pressure would be</a:t>
            </a:r>
          </a:p>
          <a:p>
            <a:r>
              <a:rPr lang="da-DK" baseline="0" noProof="1" smtClean="0"/>
              <a:t>		A= (pi/4)*d</a:t>
            </a:r>
            <a:r>
              <a:rPr lang="da-DK" baseline="30000" noProof="1" smtClean="0"/>
              <a:t>2</a:t>
            </a:r>
            <a:r>
              <a:rPr lang="da-DK" baseline="0" noProof="1" smtClean="0"/>
              <a:t> = (3.14/2)*0.020 = 0.015</a:t>
            </a:r>
          </a:p>
          <a:p>
            <a:endParaRPr lang="da-DK" baseline="0" noProof="1" smtClean="0"/>
          </a:p>
          <a:p>
            <a:r>
              <a:rPr lang="da-DK" baseline="0" noProof="1" smtClean="0"/>
              <a:t>		p=98.1/0.015</a:t>
            </a:r>
            <a:r>
              <a:rPr lang="da-DK" baseline="30000" noProof="1" smtClean="0"/>
              <a:t>2</a:t>
            </a:r>
            <a:r>
              <a:rPr lang="da-DK" baseline="0" noProof="1" smtClean="0"/>
              <a:t> = 397584 PA = 3.97 bar</a:t>
            </a:r>
          </a:p>
          <a:p>
            <a:endParaRPr lang="da-DK" baseline="0" noProof="1" smtClean="0"/>
          </a:p>
          <a:p>
            <a:r>
              <a:rPr lang="da-DK" baseline="0" noProof="1" smtClean="0"/>
              <a:t>		1 bar = 14.50 PSI (</a:t>
            </a:r>
            <a:r>
              <a:rPr kumimoji="1" lang="en-US" sz="1200" b="1" kern="1200" dirty="0" smtClean="0">
                <a:solidFill>
                  <a:schemeClr val="tx1"/>
                </a:solidFill>
                <a:latin typeface="Tahoma" pitchFamily="34" charset="0"/>
                <a:ea typeface="+mn-ea"/>
                <a:cs typeface="+mn-cs"/>
              </a:rPr>
              <a:t>pounds per square inch</a:t>
            </a:r>
            <a:r>
              <a:rPr lang="da-DK" baseline="0" noProof="1" smtClean="0"/>
              <a:t>)</a:t>
            </a:r>
          </a:p>
          <a:p>
            <a:endParaRPr lang="da-DK" baseline="0" noProof="1" smtClean="0"/>
          </a:p>
          <a:p>
            <a:r>
              <a:rPr lang="da-DK" baseline="0" noProof="1" smtClean="0"/>
              <a:t>		p</a:t>
            </a:r>
            <a:r>
              <a:rPr lang="da-DK" baseline="-25000" noProof="1" smtClean="0"/>
              <a:t>PSI</a:t>
            </a:r>
            <a:r>
              <a:rPr lang="da-DK" baseline="0" noProof="1" smtClean="0"/>
              <a:t> = 3.97*14.50= 58 PSI</a:t>
            </a:r>
          </a:p>
          <a:p>
            <a:r>
              <a:rPr lang="da-DK" baseline="0" noProof="1" smtClean="0"/>
              <a:t> </a:t>
            </a:r>
          </a:p>
          <a:p>
            <a:r>
              <a:rPr lang="da-DK" baseline="0" noProof="1" smtClean="0"/>
              <a:t> </a:t>
            </a:r>
          </a:p>
          <a:p>
            <a:r>
              <a:rPr lang="da-DK" baseline="0" noProof="1" smtClean="0"/>
              <a:t>In practice it is general adequate to use g=10N = 1dN</a:t>
            </a:r>
            <a:endParaRPr lang="en-US" noProof="1"/>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a-DK" b="1" noProof="1" smtClean="0"/>
              <a:t>Witch force</a:t>
            </a:r>
            <a:r>
              <a:rPr lang="da-DK" b="1" baseline="0" noProof="1" smtClean="0"/>
              <a:t> is the greatest due to the amout of oil? </a:t>
            </a:r>
          </a:p>
          <a:p>
            <a:r>
              <a:rPr lang="da-DK" b="0" baseline="0" noProof="1" smtClean="0"/>
              <a:t>They are equal due to the </a:t>
            </a:r>
            <a:r>
              <a:rPr lang="da-DK" baseline="0" noProof="1" smtClean="0"/>
              <a:t>same pressure hight of the fluid, even though the amount of fulied is not the same (volume = mass)</a:t>
            </a:r>
          </a:p>
          <a:p>
            <a:r>
              <a:rPr lang="da-DK" baseline="0" noProof="1" smtClean="0"/>
              <a:t>		</a:t>
            </a:r>
          </a:p>
          <a:p>
            <a:r>
              <a:rPr lang="da-DK" baseline="0" noProof="1" smtClean="0"/>
              <a:t>		The pressure is the same due to </a:t>
            </a:r>
            <a:r>
              <a:rPr lang="da-DK" b="1" baseline="0" noProof="1" smtClean="0"/>
              <a:t>p=rho*g*h</a:t>
            </a:r>
          </a:p>
          <a:p>
            <a:r>
              <a:rPr lang="da-DK" baseline="0" noProof="1" smtClean="0"/>
              <a:t>		</a:t>
            </a:r>
          </a:p>
          <a:p>
            <a:r>
              <a:rPr lang="da-DK" baseline="0" noProof="1" smtClean="0"/>
              <a:t>		</a:t>
            </a:r>
            <a:r>
              <a:rPr lang="da-DK" b="1" baseline="0" noProof="1" smtClean="0"/>
              <a:t>rho= density</a:t>
            </a:r>
          </a:p>
          <a:p>
            <a:endParaRPr lang="da-DK" baseline="0" noProof="1" smtClean="0"/>
          </a:p>
          <a:p>
            <a:r>
              <a:rPr lang="da-DK" baseline="0" noProof="1" smtClean="0"/>
              <a:t>		that means that p*A</a:t>
            </a:r>
            <a:r>
              <a:rPr lang="da-DK" baseline="-25000" noProof="1" smtClean="0"/>
              <a:t>1</a:t>
            </a:r>
            <a:r>
              <a:rPr lang="da-DK" baseline="0" noProof="1" smtClean="0"/>
              <a:t> is equal to p*A</a:t>
            </a:r>
            <a:r>
              <a:rPr lang="da-DK" baseline="-25000" noProof="1" smtClean="0"/>
              <a:t>2</a:t>
            </a:r>
            <a:r>
              <a:rPr lang="da-DK" baseline="0" noProof="1" smtClean="0"/>
              <a:t> and to p*A</a:t>
            </a:r>
            <a:r>
              <a:rPr lang="da-DK" baseline="-25000" noProof="1" smtClean="0"/>
              <a:t>3</a:t>
            </a:r>
            <a:r>
              <a:rPr lang="da-DK" baseline="0" noProof="1" smtClean="0"/>
              <a:t> so F1=F2=F2</a:t>
            </a:r>
          </a:p>
          <a:p>
            <a:r>
              <a:rPr lang="da-DK" baseline="0" noProof="1" smtClean="0"/>
              <a:t>		even though the amaount of fluid isn’t the same in the containers</a:t>
            </a:r>
            <a:endParaRPr lang="en-US" noProof="1"/>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baseline="0" noProof="1" smtClean="0"/>
              <a:t>Pascal found that…</a:t>
            </a:r>
            <a:r>
              <a:rPr lang="en-US" noProof="1" smtClean="0"/>
              <a:t>Pressure due to external forces…</a:t>
            </a:r>
            <a:endParaRPr lang="en-US" baseline="0" noProof="1" smtClean="0"/>
          </a:p>
          <a:p>
            <a:endParaRPr lang="en-US" baseline="0" noProof="1" smtClean="0"/>
          </a:p>
          <a:p>
            <a:r>
              <a:rPr lang="en-US" baseline="0" noProof="1" smtClean="0"/>
              <a:t>Weight force = m*g</a:t>
            </a:r>
            <a:endParaRPr lang="en-US" noProof="1"/>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03	02:45		p=F/A, </a:t>
            </a:r>
            <a:r>
              <a:rPr lang="en-US" dirty="0" err="1" smtClean="0"/>
              <a:t>Pascals</a:t>
            </a:r>
            <a:r>
              <a:rPr lang="en-US" dirty="0" smtClean="0"/>
              <a:t> </a:t>
            </a:r>
            <a:r>
              <a:rPr lang="en-US" dirty="0" err="1" smtClean="0"/>
              <a:t>lov</a:t>
            </a:r>
            <a:r>
              <a:rPr lang="en-US" dirty="0" smtClean="0"/>
              <a:t>, </a:t>
            </a:r>
            <a:r>
              <a:rPr lang="en-US" dirty="0" err="1" smtClean="0"/>
              <a:t>cylinderhastighed</a:t>
            </a:r>
            <a:r>
              <a:rPr lang="en-US" dirty="0" smtClean="0"/>
              <a:t> vs. flow, Q=V/t</a:t>
            </a:r>
          </a:p>
          <a:p>
            <a:r>
              <a:rPr lang="en-US" dirty="0" smtClean="0"/>
              <a:t>			</a:t>
            </a:r>
            <a:r>
              <a:rPr lang="en-US" dirty="0" err="1" smtClean="0"/>
              <a:t>eksempel</a:t>
            </a:r>
            <a:r>
              <a:rPr lang="en-US" dirty="0" smtClean="0"/>
              <a:t> med </a:t>
            </a:r>
            <a:r>
              <a:rPr lang="en-US" dirty="0" err="1" smtClean="0"/>
              <a:t>cyl</a:t>
            </a:r>
            <a:r>
              <a:rPr lang="en-US" dirty="0" smtClean="0"/>
              <a:t>. hast. </a:t>
            </a:r>
            <a:r>
              <a:rPr lang="en-US" dirty="0" err="1" smtClean="0"/>
              <a:t>ved</a:t>
            </a:r>
            <a:r>
              <a:rPr lang="en-US" dirty="0" smtClean="0"/>
              <a:t> </a:t>
            </a:r>
            <a:r>
              <a:rPr lang="en-US" dirty="0" err="1" smtClean="0"/>
              <a:t>forskellige</a:t>
            </a:r>
            <a:r>
              <a:rPr lang="en-US" dirty="0" smtClean="0"/>
              <a:t> flow</a:t>
            </a:r>
          </a:p>
          <a:p>
            <a:endParaRPr lang="en-US" dirty="0" smtClean="0"/>
          </a:p>
          <a:p>
            <a:r>
              <a:rPr lang="en-US" dirty="0" smtClean="0"/>
              <a:t>04	01:40		To </a:t>
            </a:r>
            <a:r>
              <a:rPr lang="en-US" dirty="0" err="1" smtClean="0"/>
              <a:t>stempler</a:t>
            </a:r>
            <a:r>
              <a:rPr lang="en-US" dirty="0" smtClean="0"/>
              <a:t> med </a:t>
            </a:r>
            <a:r>
              <a:rPr lang="en-US" dirty="0" err="1" smtClean="0"/>
              <a:t>lodder</a:t>
            </a:r>
            <a:r>
              <a:rPr lang="en-US" dirty="0" smtClean="0"/>
              <a:t> </a:t>
            </a:r>
            <a:r>
              <a:rPr lang="en-US" dirty="0" err="1" smtClean="0"/>
              <a:t>på</a:t>
            </a:r>
            <a:r>
              <a:rPr lang="en-US" dirty="0" smtClean="0"/>
              <a:t>, </a:t>
            </a:r>
            <a:r>
              <a:rPr lang="en-US" dirty="0" err="1" smtClean="0"/>
              <a:t>kraftbalance</a:t>
            </a:r>
            <a:r>
              <a:rPr lang="en-US" dirty="0" smtClean="0"/>
              <a:t>, </a:t>
            </a:r>
            <a:r>
              <a:rPr lang="en-US" dirty="0" err="1" smtClean="0"/>
              <a:t>arealforhold</a:t>
            </a:r>
            <a:r>
              <a:rPr lang="en-US" dirty="0" smtClean="0"/>
              <a:t>, </a:t>
            </a:r>
          </a:p>
          <a:p>
            <a:r>
              <a:rPr lang="en-US" dirty="0" smtClean="0"/>
              <a:t>			</a:t>
            </a:r>
            <a:r>
              <a:rPr lang="en-US" dirty="0" err="1" smtClean="0"/>
              <a:t>donkraft</a:t>
            </a:r>
            <a:endParaRPr lang="en-US" dirty="0" smtClean="0"/>
          </a:p>
          <a:p>
            <a:endParaRPr lang="en-US" dirty="0" smtClean="0"/>
          </a:p>
          <a:p>
            <a:r>
              <a:rPr lang="en-US" dirty="0" smtClean="0"/>
              <a:t>06	02:15		</a:t>
            </a:r>
            <a:r>
              <a:rPr lang="en-US" dirty="0" err="1" smtClean="0"/>
              <a:t>Forskellige</a:t>
            </a:r>
            <a:r>
              <a:rPr lang="en-US" dirty="0" smtClean="0"/>
              <a:t> </a:t>
            </a:r>
            <a:r>
              <a:rPr lang="en-US" dirty="0" err="1" smtClean="0"/>
              <a:t>rørtværsnit</a:t>
            </a:r>
            <a:r>
              <a:rPr lang="en-US" dirty="0" smtClean="0"/>
              <a:t> =&gt; </a:t>
            </a:r>
            <a:r>
              <a:rPr lang="en-US" dirty="0" err="1" smtClean="0"/>
              <a:t>forskellige</a:t>
            </a:r>
            <a:r>
              <a:rPr lang="en-US" dirty="0" smtClean="0"/>
              <a:t> </a:t>
            </a:r>
            <a:r>
              <a:rPr lang="en-US" dirty="0" err="1" smtClean="0"/>
              <a:t>hastigheder</a:t>
            </a:r>
            <a:r>
              <a:rPr lang="en-US" dirty="0" smtClean="0"/>
              <a:t>, </a:t>
            </a:r>
          </a:p>
          <a:p>
            <a:r>
              <a:rPr lang="en-US" dirty="0" smtClean="0"/>
              <a:t>			</a:t>
            </a:r>
            <a:r>
              <a:rPr lang="en-US" dirty="0" err="1" smtClean="0"/>
              <a:t>laminært</a:t>
            </a:r>
            <a:r>
              <a:rPr lang="en-US" dirty="0" smtClean="0"/>
              <a:t> flow, </a:t>
            </a:r>
            <a:r>
              <a:rPr lang="en-US" dirty="0" err="1" smtClean="0"/>
              <a:t>trykfald</a:t>
            </a:r>
            <a:r>
              <a:rPr lang="en-US" dirty="0" smtClean="0"/>
              <a:t> </a:t>
            </a:r>
            <a:r>
              <a:rPr lang="en-US" dirty="0" err="1" smtClean="0"/>
              <a:t>i</a:t>
            </a:r>
            <a:r>
              <a:rPr lang="en-US" dirty="0" smtClean="0"/>
              <a:t> </a:t>
            </a:r>
            <a:r>
              <a:rPr lang="en-US" dirty="0" err="1" smtClean="0"/>
              <a:t>indsvævringer</a:t>
            </a:r>
            <a:r>
              <a:rPr lang="en-US" dirty="0" smtClean="0"/>
              <a:t>, </a:t>
            </a:r>
            <a:r>
              <a:rPr lang="en-US" dirty="0" err="1" smtClean="0"/>
              <a:t>kavitation</a:t>
            </a:r>
            <a:r>
              <a:rPr lang="en-US" dirty="0" smtClean="0"/>
              <a:t>, </a:t>
            </a:r>
          </a:p>
          <a:p>
            <a:r>
              <a:rPr lang="en-US" dirty="0" smtClean="0"/>
              <a:t>			</a:t>
            </a:r>
            <a:r>
              <a:rPr lang="en-US" dirty="0" err="1" smtClean="0"/>
              <a:t>billede</a:t>
            </a:r>
            <a:r>
              <a:rPr lang="en-US" dirty="0" smtClean="0"/>
              <a:t> </a:t>
            </a:r>
            <a:r>
              <a:rPr lang="en-US" dirty="0" err="1" smtClean="0"/>
              <a:t>af</a:t>
            </a:r>
            <a:r>
              <a:rPr lang="en-US" dirty="0" smtClean="0"/>
              <a:t> </a:t>
            </a:r>
            <a:r>
              <a:rPr lang="en-US" dirty="0" err="1" smtClean="0"/>
              <a:t>kaviteret</a:t>
            </a:r>
            <a:r>
              <a:rPr lang="en-US" dirty="0" smtClean="0"/>
              <a:t> </a:t>
            </a:r>
            <a:r>
              <a:rPr lang="en-US" dirty="0" err="1" smtClean="0"/>
              <a:t>komponent</a:t>
            </a:r>
            <a:r>
              <a:rPr lang="en-US" dirty="0" smtClean="0"/>
              <a:t>, </a:t>
            </a:r>
            <a:r>
              <a:rPr lang="en-US" dirty="0" err="1" smtClean="0"/>
              <a:t>gennemsigtige</a:t>
            </a:r>
            <a:r>
              <a:rPr lang="en-US" dirty="0" smtClean="0"/>
              <a:t> </a:t>
            </a:r>
          </a:p>
          <a:p>
            <a:r>
              <a:rPr lang="en-US" dirty="0" smtClean="0"/>
              <a:t>			</a:t>
            </a:r>
            <a:r>
              <a:rPr lang="en-US" dirty="0" err="1" smtClean="0"/>
              <a:t>komponenter</a:t>
            </a:r>
            <a:r>
              <a:rPr lang="en-US" dirty="0" smtClean="0"/>
              <a:t>, </a:t>
            </a:r>
            <a:r>
              <a:rPr lang="en-US" smtClean="0"/>
              <a:t>dieseleffekt</a:t>
            </a:r>
            <a:endParaRPr lang="en-US"/>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2438400"/>
            <a:ext cx="9009063" cy="1052513"/>
            <a:chOff x="0" y="1536"/>
            <a:chExt cx="5675" cy="663"/>
          </a:xfrm>
        </p:grpSpPr>
        <p:grpSp>
          <p:nvGrpSpPr>
            <p:cNvPr id="35843" name="Group 3"/>
            <p:cNvGrpSpPr>
              <a:grpSpLocks/>
            </p:cNvGrpSpPr>
            <p:nvPr/>
          </p:nvGrpSpPr>
          <p:grpSpPr bwMode="auto">
            <a:xfrm>
              <a:off x="183" y="1604"/>
              <a:ext cx="448" cy="299"/>
              <a:chOff x="720" y="336"/>
              <a:chExt cx="624" cy="432"/>
            </a:xfrm>
          </p:grpSpPr>
          <p:sp>
            <p:nvSpPr>
              <p:cNvPr id="3584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noProof="0"/>
              </a:p>
            </p:txBody>
          </p:sp>
          <p:sp>
            <p:nvSpPr>
              <p:cNvPr id="3584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noProof="0"/>
              </a:p>
            </p:txBody>
          </p:sp>
        </p:grpSp>
        <p:grpSp>
          <p:nvGrpSpPr>
            <p:cNvPr id="35846" name="Group 6"/>
            <p:cNvGrpSpPr>
              <a:grpSpLocks/>
            </p:cNvGrpSpPr>
            <p:nvPr/>
          </p:nvGrpSpPr>
          <p:grpSpPr bwMode="auto">
            <a:xfrm>
              <a:off x="261" y="1870"/>
              <a:ext cx="465" cy="299"/>
              <a:chOff x="912" y="2640"/>
              <a:chExt cx="672" cy="432"/>
            </a:xfrm>
          </p:grpSpPr>
          <p:sp>
            <p:nvSpPr>
              <p:cNvPr id="3584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noProof="0"/>
              </a:p>
            </p:txBody>
          </p:sp>
          <p:sp>
            <p:nvSpPr>
              <p:cNvPr id="3584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noProof="0"/>
              </a:p>
            </p:txBody>
          </p:sp>
        </p:grpSp>
        <p:sp>
          <p:nvSpPr>
            <p:cNvPr id="3584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noProof="0"/>
            </a:p>
          </p:txBody>
        </p:sp>
        <p:sp>
          <p:nvSpPr>
            <p:cNvPr id="3585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noProof="0"/>
            </a:p>
          </p:txBody>
        </p:sp>
        <p:sp>
          <p:nvSpPr>
            <p:cNvPr id="3585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noProof="0"/>
            </a:p>
          </p:txBody>
        </p:sp>
      </p:grpSp>
      <p:sp>
        <p:nvSpPr>
          <p:cNvPr id="35852" name="Rectangle 12"/>
          <p:cNvSpPr>
            <a:spLocks noGrp="1" noChangeArrowheads="1"/>
          </p:cNvSpPr>
          <p:nvPr>
            <p:ph type="ctrTitle"/>
          </p:nvPr>
        </p:nvSpPr>
        <p:spPr>
          <a:xfrm>
            <a:off x="990600" y="1676400"/>
            <a:ext cx="7772400" cy="1462088"/>
          </a:xfrm>
        </p:spPr>
        <p:txBody>
          <a:bodyPr/>
          <a:lstStyle>
            <a:lvl1pPr>
              <a:defRPr/>
            </a:lvl1pPr>
          </a:lstStyle>
          <a:p>
            <a:r>
              <a:rPr lang="en-US" noProof="0" smtClean="0"/>
              <a:t>Click to edit Master title style</a:t>
            </a:r>
            <a:endParaRPr lang="en-US" noProof="0"/>
          </a:p>
        </p:txBody>
      </p:sp>
      <p:sp>
        <p:nvSpPr>
          <p:cNvPr id="3585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noProof="0" smtClean="0"/>
              <a:t>Click to edit Master subtitle style</a:t>
            </a:r>
            <a:endParaRPr lang="en-US" noProof="0"/>
          </a:p>
        </p:txBody>
      </p:sp>
      <p:sp>
        <p:nvSpPr>
          <p:cNvPr id="3585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noProof="0"/>
          </a:p>
        </p:txBody>
      </p:sp>
      <p:sp>
        <p:nvSpPr>
          <p:cNvPr id="3585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noProof="0"/>
          </a:p>
        </p:txBody>
      </p:sp>
      <p:sp>
        <p:nvSpPr>
          <p:cNvPr id="3585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1C12B4DE-DBE5-4DB7-AA82-E3BC2B5B353A}" type="slidenum">
              <a:rPr lang="en-US" noProof="0"/>
              <a:pPr/>
              <a:t>‹nr.›</a:t>
            </a:fld>
            <a:endParaRPr 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4F7902-AAF7-4857-9FD3-380EAE3D9BE7}"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89E9B0-DF9B-4A05-9081-81A9112500CF}"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7E9897-CE64-4199-9BB9-6F6FB5E3B24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CC7F42-E21E-4245-BFD2-0E3FDDB8E131}"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E14D79-0731-42D3-AEC0-44E7CC2D4392}"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1D811FE-2A93-430E-993E-5FA99C0EDA17}"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DD88617-7352-435A-8FF4-967A01210FF6}"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4E3C65-1C86-4FA9-BC80-548252E7310E}"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8DE374-FFDB-43CC-8C81-6806EEAF1D1E}"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E3F9F2-C808-40EF-9AD1-7499DCCC532B}"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1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noProof="0" smtClean="0"/>
              <a:t>Click to edit Master title style</a:t>
            </a:r>
          </a:p>
        </p:txBody>
      </p:sp>
      <p:sp>
        <p:nvSpPr>
          <p:cNvPr id="3482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endParaRPr lang="en-US" noProof="0"/>
          </a:p>
        </p:txBody>
      </p:sp>
      <p:sp>
        <p:nvSpPr>
          <p:cNvPr id="3482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noProof="0"/>
          </a:p>
        </p:txBody>
      </p:sp>
      <p:sp>
        <p:nvSpPr>
          <p:cNvPr id="3482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fld id="{06DA8823-C7DF-45B1-A4A2-2AB4F4A47886}" type="slidenum">
              <a:rPr lang="en-US" noProof="0"/>
              <a:pPr/>
              <a:t>‹nr.›</a:t>
            </a:fld>
            <a:endParaRPr lang="en-US" noProof="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ilm/AVSEQ03.m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Film/AVSEQ06.mpg" TargetMode="External"/><Relationship Id="rId4" Type="http://schemas.openxmlformats.org/officeDocument/2006/relationships/hyperlink" Target="../Film/AVSEQ04.mp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p:txBody>
          <a:bodyPr/>
          <a:lstStyle/>
          <a:p>
            <a:r>
              <a:rPr lang="en-US" dirty="0" smtClean="0"/>
              <a:t>SIMAC Hydraulic 3</a:t>
            </a:r>
            <a:endParaRPr lang="en-US" dirty="0"/>
          </a:p>
        </p:txBody>
      </p:sp>
      <p:sp>
        <p:nvSpPr>
          <p:cNvPr id="4101" name="Rectangle 5"/>
          <p:cNvSpPr>
            <a:spLocks noGrp="1" noChangeArrowheads="1"/>
          </p:cNvSpPr>
          <p:nvPr>
            <p:ph type="subTitle" idx="1"/>
          </p:nvPr>
        </p:nvSpPr>
        <p:spPr>
          <a:xfrm>
            <a:off x="1371600" y="3886200"/>
            <a:ext cx="6843738" cy="1752600"/>
          </a:xfrm>
        </p:spPr>
        <p:txBody>
          <a:bodyPr/>
          <a:lstStyle/>
          <a:p>
            <a:r>
              <a:rPr lang="en-US" dirty="0" smtClean="0"/>
              <a:t>Basic Hydraulic – Hydraulic Fluid</a:t>
            </a:r>
            <a:endParaRPr lang="en-US"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Hydraulic</a:t>
            </a:r>
            <a:r>
              <a:rPr lang="en-US" sz="2000" dirty="0" smtClean="0"/>
              <a:t> Fluid</a:t>
            </a:r>
            <a:endParaRPr lang="en-US" dirty="0"/>
          </a:p>
        </p:txBody>
      </p:sp>
      <p:sp>
        <p:nvSpPr>
          <p:cNvPr id="3" name="Content Placeholder 2"/>
          <p:cNvSpPr>
            <a:spLocks noGrp="1"/>
          </p:cNvSpPr>
          <p:nvPr>
            <p:ph idx="1"/>
          </p:nvPr>
        </p:nvSpPr>
        <p:spPr/>
        <p:txBody>
          <a:bodyPr>
            <a:normAutofit/>
          </a:bodyPr>
          <a:lstStyle/>
          <a:p>
            <a:r>
              <a:rPr lang="en-US" dirty="0" smtClean="0"/>
              <a:t>Function of hydraulic oil</a:t>
            </a:r>
            <a:endParaRPr lang="en-US" dirty="0" smtClean="0">
              <a:solidFill>
                <a:srgbClr val="FF0000"/>
              </a:solidFill>
            </a:endParaRPr>
          </a:p>
          <a:p>
            <a:r>
              <a:rPr lang="en-US" dirty="0" smtClean="0"/>
              <a:t>Characteristics of hydraulic oil properties</a:t>
            </a:r>
          </a:p>
          <a:p>
            <a:r>
              <a:rPr lang="en-US" dirty="0" smtClean="0"/>
              <a:t>Oil types and applications</a:t>
            </a:r>
          </a:p>
          <a:p>
            <a:r>
              <a:rPr lang="en-US" dirty="0" smtClean="0"/>
              <a:t>Storage, handling and transfer</a:t>
            </a:r>
            <a:endParaRPr lang="en-US"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a:t>
            </a:r>
            <a:r>
              <a:rPr lang="en-US" sz="2000" dirty="0" smtClean="0"/>
              <a:t>Function of hydraulic oil</a:t>
            </a:r>
            <a:endParaRPr lang="en-US" dirty="0"/>
          </a:p>
        </p:txBody>
      </p:sp>
      <p:sp>
        <p:nvSpPr>
          <p:cNvPr id="3" name="Content Placeholder 2"/>
          <p:cNvSpPr>
            <a:spLocks noGrp="1"/>
          </p:cNvSpPr>
          <p:nvPr>
            <p:ph idx="1"/>
          </p:nvPr>
        </p:nvSpPr>
        <p:spPr/>
        <p:txBody>
          <a:bodyPr/>
          <a:lstStyle/>
          <a:p>
            <a:r>
              <a:rPr lang="en-US" dirty="0" smtClean="0"/>
              <a:t>Power transmission</a:t>
            </a:r>
          </a:p>
          <a:p>
            <a:r>
              <a:rPr lang="en-US" dirty="0" smtClean="0"/>
              <a:t>Lubrication</a:t>
            </a:r>
          </a:p>
          <a:p>
            <a:r>
              <a:rPr lang="en-US" dirty="0" smtClean="0"/>
              <a:t>Cooling</a:t>
            </a:r>
          </a:p>
          <a:p>
            <a:r>
              <a:rPr lang="en-US" dirty="0" smtClean="0"/>
              <a:t>Sealing</a:t>
            </a:r>
          </a:p>
          <a:p>
            <a:r>
              <a:rPr lang="en-US" dirty="0" smtClean="0"/>
              <a:t>Carrier for contaminations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a:t>
            </a:r>
            <a:r>
              <a:rPr lang="en-US" sz="2000" dirty="0" smtClean="0"/>
              <a:t>Characteristics </a:t>
            </a:r>
            <a:r>
              <a:rPr lang="en-US" sz="2000" dirty="0" smtClean="0"/>
              <a:t>of hydraulic oil</a:t>
            </a:r>
            <a:endParaRPr lang="en-US" dirty="0"/>
          </a:p>
        </p:txBody>
      </p:sp>
      <p:sp>
        <p:nvSpPr>
          <p:cNvPr id="3" name="Content Placeholder 2"/>
          <p:cNvSpPr>
            <a:spLocks noGrp="1"/>
          </p:cNvSpPr>
          <p:nvPr>
            <p:ph idx="1"/>
          </p:nvPr>
        </p:nvSpPr>
        <p:spPr/>
        <p:txBody>
          <a:bodyPr/>
          <a:lstStyle/>
          <a:p>
            <a:r>
              <a:rPr lang="en-US" dirty="0" smtClean="0"/>
              <a:t>Viscosity</a:t>
            </a:r>
          </a:p>
        </p:txBody>
      </p:sp>
      <p:grpSp>
        <p:nvGrpSpPr>
          <p:cNvPr id="5" name="Gruppe 4"/>
          <p:cNvGrpSpPr/>
          <p:nvPr/>
        </p:nvGrpSpPr>
        <p:grpSpPr>
          <a:xfrm>
            <a:off x="1403648" y="2564904"/>
            <a:ext cx="6152625" cy="3247475"/>
            <a:chOff x="1403648" y="2564904"/>
            <a:chExt cx="6152625" cy="3247475"/>
          </a:xfrm>
        </p:grpSpPr>
        <p:pic>
          <p:nvPicPr>
            <p:cNvPr id="6" name="Picture 2" descr="C:\Users\spe\Desktop\Udkli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564904"/>
              <a:ext cx="6080617" cy="3247475"/>
            </a:xfrm>
            <a:prstGeom prst="rect">
              <a:avLst/>
            </a:prstGeom>
            <a:noFill/>
            <a:extLst>
              <a:ext uri="{909E8E84-426E-40DD-AFC4-6F175D3DCCD1}">
                <a14:hiddenFill xmlns:a14="http://schemas.microsoft.com/office/drawing/2010/main">
                  <a:solidFill>
                    <a:srgbClr val="FFFFFF"/>
                  </a:solidFill>
                </a14:hiddenFill>
              </a:ext>
            </a:extLst>
          </p:spPr>
        </p:pic>
        <p:sp>
          <p:nvSpPr>
            <p:cNvPr id="7" name="Rektangel 6"/>
            <p:cNvSpPr/>
            <p:nvPr/>
          </p:nvSpPr>
          <p:spPr bwMode="auto">
            <a:xfrm>
              <a:off x="1403648" y="2564904"/>
              <a:ext cx="792088" cy="14401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4057164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grpSp>
        <p:nvGrpSpPr>
          <p:cNvPr id="6" name="Gruppe 5"/>
          <p:cNvGrpSpPr/>
          <p:nvPr/>
        </p:nvGrpSpPr>
        <p:grpSpPr>
          <a:xfrm>
            <a:off x="1403648" y="2564904"/>
            <a:ext cx="6152625" cy="3247475"/>
            <a:chOff x="1403648" y="2564904"/>
            <a:chExt cx="6152625" cy="3247475"/>
          </a:xfrm>
        </p:grpSpPr>
        <p:pic>
          <p:nvPicPr>
            <p:cNvPr id="4" name="Picture 2" descr="C:\Users\spe\Desktop\Udkli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564904"/>
              <a:ext cx="6080617" cy="3247475"/>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p:cNvSpPr/>
            <p:nvPr/>
          </p:nvSpPr>
          <p:spPr bwMode="auto">
            <a:xfrm>
              <a:off x="1403648" y="2564904"/>
              <a:ext cx="792088" cy="14401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368650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Regenerative Circuit</a:t>
            </a:r>
            <a:endParaRPr lang="en-US" dirty="0"/>
          </a:p>
        </p:txBody>
      </p:sp>
      <p:sp>
        <p:nvSpPr>
          <p:cNvPr id="3" name="Content Placeholder 2"/>
          <p:cNvSpPr>
            <a:spLocks noGrp="1"/>
          </p:cNvSpPr>
          <p:nvPr>
            <p:ph idx="1"/>
          </p:nvPr>
        </p:nvSpPr>
        <p:spPr/>
        <p:txBody>
          <a:bodyPr/>
          <a:lstStyle/>
          <a:p>
            <a:pPr marL="28575" indent="-28575">
              <a:buNone/>
            </a:pPr>
            <a:r>
              <a:rPr lang="en-US" dirty="0" smtClean="0">
                <a:solidFill>
                  <a:srgbClr val="FF0000"/>
                </a:solidFill>
              </a:rPr>
              <a:t>If a force acts perpendicularly to a surface, then the force </a:t>
            </a:r>
            <a:r>
              <a:rPr lang="en-US" i="1" dirty="0" smtClean="0">
                <a:solidFill>
                  <a:srgbClr val="FF0000"/>
                </a:solidFill>
              </a:rPr>
              <a:t>F</a:t>
            </a:r>
            <a:r>
              <a:rPr lang="en-US" dirty="0" smtClean="0">
                <a:solidFill>
                  <a:srgbClr val="FF0000"/>
                </a:solidFill>
              </a:rPr>
              <a:t> divided by the area of the surface </a:t>
            </a:r>
            <a:r>
              <a:rPr lang="en-US" i="1" dirty="0" smtClean="0">
                <a:solidFill>
                  <a:srgbClr val="FF0000"/>
                </a:solidFill>
              </a:rPr>
              <a:t>A</a:t>
            </a:r>
            <a:r>
              <a:rPr lang="en-US" dirty="0" smtClean="0">
                <a:solidFill>
                  <a:srgbClr val="FF0000"/>
                </a:solidFill>
              </a:rPr>
              <a:t> is the pressure </a:t>
            </a:r>
            <a:r>
              <a:rPr lang="en-US" i="1" dirty="0" smtClean="0">
                <a:solidFill>
                  <a:srgbClr val="FF0000"/>
                </a:solidFill>
              </a:rPr>
              <a:t>p</a:t>
            </a:r>
            <a:r>
              <a:rPr lang="en-US" dirty="0" smtClean="0">
                <a:solidFill>
                  <a:srgbClr val="FF0000"/>
                </a:solidFill>
              </a:rPr>
              <a:t>.</a:t>
            </a:r>
            <a:br>
              <a:rPr lang="en-US" dirty="0" smtClean="0">
                <a:solidFill>
                  <a:srgbClr val="FF0000"/>
                </a:solidFill>
              </a:rPr>
            </a:br>
            <a:endParaRPr lang="en-US" dirty="0" smtClean="0">
              <a:solidFill>
                <a:srgbClr val="FF0000"/>
              </a:solidFill>
            </a:endParaRPr>
          </a:p>
        </p:txBody>
      </p:sp>
      <p:graphicFrame>
        <p:nvGraphicFramePr>
          <p:cNvPr id="4" name="Object 3"/>
          <p:cNvGraphicFramePr>
            <a:graphicFrameLocks noChangeAspect="1"/>
          </p:cNvGraphicFramePr>
          <p:nvPr/>
        </p:nvGraphicFramePr>
        <p:xfrm>
          <a:off x="3714744" y="3571876"/>
          <a:ext cx="1473200" cy="1303338"/>
        </p:xfrm>
        <a:graphic>
          <a:graphicData uri="http://schemas.openxmlformats.org/presentationml/2006/ole">
            <mc:AlternateContent xmlns:mc="http://schemas.openxmlformats.org/markup-compatibility/2006">
              <mc:Choice xmlns:v="urn:schemas-microsoft-com:vml" Requires="v">
                <p:oleObj spid="_x0000_s38924" name="Ligning" r:id="rId4" imgW="444240" imgH="393480" progId="Equation.3">
                  <p:embed/>
                </p:oleObj>
              </mc:Choice>
              <mc:Fallback>
                <p:oleObj name="Ligning" r:id="rId4" imgW="44424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44" y="3571876"/>
                        <a:ext cx="1473200" cy="1303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Electrical symbols</a:t>
            </a:r>
            <a:endParaRPr lang="en-US" dirty="0"/>
          </a:p>
        </p:txBody>
      </p:sp>
      <p:pic>
        <p:nvPicPr>
          <p:cNvPr id="58370" name="Picture 2"/>
          <p:cNvPicPr>
            <a:picLocks noChangeAspect="1" noChangeArrowheads="1"/>
          </p:cNvPicPr>
          <p:nvPr/>
        </p:nvPicPr>
        <p:blipFill>
          <a:blip r:embed="rId3" cstate="print"/>
          <a:srcRect/>
          <a:stretch>
            <a:fillRect/>
          </a:stretch>
        </p:blipFill>
        <p:spPr bwMode="auto">
          <a:xfrm>
            <a:off x="1142976" y="2071678"/>
            <a:ext cx="6717123" cy="41434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Laboratory exercises</a:t>
            </a:r>
            <a:endParaRPr lang="en-US" dirty="0"/>
          </a:p>
        </p:txBody>
      </p:sp>
      <p:sp>
        <p:nvSpPr>
          <p:cNvPr id="3" name="Content Placeholder 2"/>
          <p:cNvSpPr>
            <a:spLocks noGrp="1"/>
          </p:cNvSpPr>
          <p:nvPr>
            <p:ph idx="1"/>
          </p:nvPr>
        </p:nvSpPr>
        <p:spPr/>
        <p:txBody>
          <a:bodyPr/>
          <a:lstStyle/>
          <a:p>
            <a:pPr marL="28575" indent="-28575">
              <a:buNone/>
            </a:pPr>
            <a:r>
              <a:rPr lang="en-US" i="1" dirty="0" smtClean="0">
                <a:solidFill>
                  <a:srgbClr val="FF0000"/>
                </a:solidFill>
              </a:rPr>
              <a:t>“The effect of a force acting on a stationary fluid spreads in all directions within the fluid. The amount of pressure in the fluid is equal to the weight force, with respect to the area being acted upon. The pressure always act at right angles to the limiting surface of the container”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2075" tIns="46038" rIns="92075" bIns="46038" anchor="ctr"/>
          <a:lstStyle/>
          <a:p>
            <a:r>
              <a:rPr lang="en-US" dirty="0" smtClean="0"/>
              <a:t>Basic Hydraulic </a:t>
            </a:r>
            <a:br>
              <a:rPr lang="en-US" dirty="0" smtClean="0"/>
            </a:br>
            <a:r>
              <a:rPr lang="en-US" sz="2000" dirty="0" smtClean="0"/>
              <a:t> Circuitry and control - More </a:t>
            </a:r>
            <a:r>
              <a:rPr lang="en-US" sz="2000" dirty="0"/>
              <a:t>information</a:t>
            </a:r>
          </a:p>
        </p:txBody>
      </p:sp>
      <p:sp>
        <p:nvSpPr>
          <p:cNvPr id="12291" name="Rectangle 3"/>
          <p:cNvSpPr>
            <a:spLocks noGrp="1" noChangeArrowheads="1"/>
          </p:cNvSpPr>
          <p:nvPr>
            <p:ph type="body" idx="1"/>
          </p:nvPr>
        </p:nvSpPr>
        <p:spPr>
          <a:noFill/>
          <a:ln/>
        </p:spPr>
        <p:txBody>
          <a:bodyPr lIns="182562" tIns="46038" rIns="182562" bIns="46038"/>
          <a:lstStyle/>
          <a:p>
            <a:r>
              <a:rPr lang="en-US" sz="2800" dirty="0" smtClean="0">
                <a:solidFill>
                  <a:srgbClr val="FF0000"/>
                </a:solidFill>
              </a:rPr>
              <a:t>Video </a:t>
            </a:r>
          </a:p>
          <a:p>
            <a:pPr lvl="1"/>
            <a:r>
              <a:rPr lang="en-US" sz="2400" dirty="0" smtClean="0">
                <a:solidFill>
                  <a:srgbClr val="FF0000"/>
                </a:solidFill>
              </a:rPr>
              <a:t>Pascal’s Law 02:45 </a:t>
            </a:r>
            <a:br>
              <a:rPr lang="en-US" sz="2400" dirty="0" smtClean="0">
                <a:solidFill>
                  <a:srgbClr val="FF0000"/>
                </a:solidFill>
              </a:rPr>
            </a:br>
            <a:r>
              <a:rPr lang="en-US" sz="2400" dirty="0" smtClean="0">
                <a:solidFill>
                  <a:srgbClr val="FF0000"/>
                </a:solidFill>
                <a:hlinkClick r:id="rId3" action="ppaction://hlinkfile"/>
              </a:rPr>
              <a:t>AVSEQ03</a:t>
            </a:r>
            <a:endParaRPr lang="en-US" sz="2400" dirty="0" smtClean="0">
              <a:solidFill>
                <a:srgbClr val="FF0000"/>
              </a:solidFill>
            </a:endParaRPr>
          </a:p>
          <a:p>
            <a:pPr lvl="1"/>
            <a:r>
              <a:rPr lang="en-US" sz="2400" dirty="0" smtClean="0">
                <a:solidFill>
                  <a:srgbClr val="FF0000"/>
                </a:solidFill>
              </a:rPr>
              <a:t>Force balance 01:40 </a:t>
            </a:r>
            <a:br>
              <a:rPr lang="en-US" sz="2400" dirty="0" smtClean="0">
                <a:solidFill>
                  <a:srgbClr val="FF0000"/>
                </a:solidFill>
              </a:rPr>
            </a:br>
            <a:r>
              <a:rPr lang="en-US" sz="2400" dirty="0" smtClean="0">
                <a:solidFill>
                  <a:srgbClr val="FF0000"/>
                </a:solidFill>
                <a:hlinkClick r:id="rId4" action="ppaction://hlinkfile"/>
              </a:rPr>
              <a:t>AVSEQ04</a:t>
            </a:r>
            <a:endParaRPr lang="en-US" sz="2400" dirty="0" smtClean="0">
              <a:solidFill>
                <a:srgbClr val="FF0000"/>
              </a:solidFill>
            </a:endParaRPr>
          </a:p>
          <a:p>
            <a:pPr lvl="1"/>
            <a:r>
              <a:rPr lang="en-US" sz="2400" dirty="0" smtClean="0">
                <a:solidFill>
                  <a:srgbClr val="FF0000"/>
                </a:solidFill>
              </a:rPr>
              <a:t>Flow velocity 02:15 </a:t>
            </a:r>
            <a:br>
              <a:rPr lang="en-US" sz="2400" dirty="0" smtClean="0">
                <a:solidFill>
                  <a:srgbClr val="FF0000"/>
                </a:solidFill>
              </a:rPr>
            </a:br>
            <a:r>
              <a:rPr lang="en-US" sz="2400" dirty="0" smtClean="0">
                <a:solidFill>
                  <a:srgbClr val="FF0000"/>
                </a:solidFill>
                <a:hlinkClick r:id="rId5" action="ppaction://hlinkfile"/>
              </a:rPr>
              <a:t>AVSEQ06</a:t>
            </a:r>
            <a:endParaRPr lang="en-US" sz="2400" dirty="0">
              <a:solidFill>
                <a:srgbClr val="FF0000"/>
              </a:solidFill>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Staff training presentation">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Staff training presentation</Template>
  <TotalTime>2890</TotalTime>
  <Words>305</Words>
  <Application>Microsoft Office PowerPoint</Application>
  <PresentationFormat>Skærmshow (4:3)</PresentationFormat>
  <Paragraphs>104</Paragraphs>
  <Slides>9</Slides>
  <Notes>8</Notes>
  <HiddenSlides>0</HiddenSlides>
  <MMClips>0</MMClips>
  <ScaleCrop>false</ScaleCrop>
  <HeadingPairs>
    <vt:vector size="6" baseType="variant">
      <vt:variant>
        <vt:lpstr>Tema</vt:lpstr>
      </vt:variant>
      <vt:variant>
        <vt:i4>1</vt:i4>
      </vt:variant>
      <vt:variant>
        <vt:lpstr>Integrerede OLE-servere</vt:lpstr>
      </vt:variant>
      <vt:variant>
        <vt:i4>1</vt:i4>
      </vt:variant>
      <vt:variant>
        <vt:lpstr>Diastitler</vt:lpstr>
      </vt:variant>
      <vt:variant>
        <vt:i4>9</vt:i4>
      </vt:variant>
    </vt:vector>
  </HeadingPairs>
  <TitlesOfParts>
    <vt:vector size="11" baseType="lpstr">
      <vt:lpstr>Staff training presentation</vt:lpstr>
      <vt:lpstr>Ligning</vt:lpstr>
      <vt:lpstr>SIMAC Hydraulic 3</vt:lpstr>
      <vt:lpstr>Basic Hydraulic Hydraulic Fluid</vt:lpstr>
      <vt:lpstr>Basic Hydraulic  Function of hydraulic oil</vt:lpstr>
      <vt:lpstr>Basic Hydraulic  Characteristics of hydraulic oil</vt:lpstr>
      <vt:lpstr>PowerPoint-præsentation</vt:lpstr>
      <vt:lpstr>Basic Hydraulic  Regenerative Circuit</vt:lpstr>
      <vt:lpstr>Basic Hydraulic Electrical symbols</vt:lpstr>
      <vt:lpstr>Basic Hydraulic Laboratory exercises</vt:lpstr>
      <vt:lpstr>Basic Hydraulic   Circuitry and control - More information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Hydraulic Mechanical</dc:title>
  <dc:creator>SIMAC</dc:creator>
  <cp:lastModifiedBy>spe</cp:lastModifiedBy>
  <cp:revision>62</cp:revision>
  <dcterms:created xsi:type="dcterms:W3CDTF">2010-03-24T09:49:27Z</dcterms:created>
  <dcterms:modified xsi:type="dcterms:W3CDTF">2015-02-24T12:45:27Z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TC011811241033</vt:lpwstr>
  </property>
</Properties>
</file>