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4" r:id="rId3"/>
    <p:sldId id="257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4" r:id="rId12"/>
    <p:sldId id="312" r:id="rId13"/>
    <p:sldId id="313" r:id="rId14"/>
    <p:sldId id="303" r:id="rId15"/>
    <p:sldId id="292" r:id="rId16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83472" autoAdjust="0"/>
  </p:normalViewPr>
  <p:slideViewPr>
    <p:cSldViewPr>
      <p:cViewPr varScale="1">
        <p:scale>
          <a:sx n="91" d="100"/>
          <a:sy n="91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68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68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EB1A41B6-7479-4F2A-9C7C-4382C2914A1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20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222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227" y="4715493"/>
            <a:ext cx="4987223" cy="446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222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1395647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dirty="0" smtClean="0"/>
              <a:t> Pilot operated check valve – With drain port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In contrast to a pilot operated check valve without case</a:t>
            </a:r>
            <a:r>
              <a:rPr lang="en-US" baseline="0" dirty="0" smtClean="0"/>
              <a:t> drain port, </a:t>
            </a:r>
            <a:r>
              <a:rPr lang="en-US" b="1" baseline="0" dirty="0" smtClean="0"/>
              <a:t>the annular area of the control piston is separated from port A</a:t>
            </a:r>
            <a:r>
              <a:rPr lang="en-US" baseline="0" dirty="0" smtClean="0"/>
              <a:t>. </a:t>
            </a:r>
            <a:r>
              <a:rPr lang="en-US" b="1" baseline="0" dirty="0" smtClean="0"/>
              <a:t>Pressure at port A affects only surface A</a:t>
            </a:r>
            <a:r>
              <a:rPr lang="en-US" b="1" baseline="-25000" dirty="0" smtClean="0"/>
              <a:t>4</a:t>
            </a:r>
            <a:r>
              <a:rPr lang="en-US" b="1" baseline="0" dirty="0" smtClean="0"/>
              <a:t> </a:t>
            </a:r>
            <a:r>
              <a:rPr lang="en-US" baseline="0" dirty="0" smtClean="0"/>
              <a:t>of the control piston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Pilot pressure can be less than for at check valve without case</a:t>
            </a:r>
            <a:r>
              <a:rPr lang="en-US" baseline="0" dirty="0" smtClean="0"/>
              <a:t> drain port.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These valves must be used if port A is under pressure when the control valve is opened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check valve is used to avoid compression shocks. When port X is pressurized the pilot piston will first open the check valve, and then the main poppet.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contrast to a pilot operated check valve without case</a:t>
            </a:r>
            <a:r>
              <a:rPr lang="en-US" baseline="0" dirty="0" smtClean="0"/>
              <a:t> drain port, </a:t>
            </a:r>
            <a:r>
              <a:rPr lang="en-US" b="1" baseline="0" dirty="0" smtClean="0"/>
              <a:t>the annular area of the control piston is separated from port A</a:t>
            </a:r>
            <a:r>
              <a:rPr lang="en-US" baseline="0" dirty="0" smtClean="0"/>
              <a:t>. </a:t>
            </a:r>
            <a:r>
              <a:rPr lang="en-US" b="1" baseline="0" dirty="0" smtClean="0"/>
              <a:t>Pressure at port A affects only surface A</a:t>
            </a:r>
            <a:r>
              <a:rPr lang="en-US" b="1" baseline="-25000" dirty="0" smtClean="0"/>
              <a:t>4</a:t>
            </a:r>
            <a:r>
              <a:rPr lang="en-US" b="1" baseline="0" dirty="0" smtClean="0"/>
              <a:t> </a:t>
            </a:r>
            <a:r>
              <a:rPr lang="en-US" baseline="0" dirty="0" smtClean="0"/>
              <a:t>of the control piston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Pilot pressure can be less than for at check valve without case</a:t>
            </a:r>
            <a:r>
              <a:rPr lang="en-US" baseline="0" dirty="0" smtClean="0"/>
              <a:t> drain port.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These valves must be used if port A is under pressure when the control valve is opened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can be used</a:t>
            </a:r>
            <a:r>
              <a:rPr lang="en-US" baseline="0" dirty="0" smtClean="0"/>
              <a:t> to hold the load of a cylinder.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12	02:04		</a:t>
            </a:r>
            <a:r>
              <a:rPr lang="en-US" dirty="0" err="1" smtClean="0"/>
              <a:t>Kontraventiler</a:t>
            </a:r>
            <a:r>
              <a:rPr lang="en-US" dirty="0" smtClean="0"/>
              <a:t>, </a:t>
            </a:r>
            <a:r>
              <a:rPr lang="en-US" dirty="0" err="1" smtClean="0"/>
              <a:t>holde</a:t>
            </a:r>
            <a:r>
              <a:rPr lang="en-US" dirty="0" smtClean="0"/>
              <a:t> last, leaks in slide valves</a:t>
            </a:r>
          </a:p>
          <a:p>
            <a:r>
              <a:rPr lang="en-US" dirty="0" smtClean="0"/>
              <a:t>			</a:t>
            </a:r>
            <a:r>
              <a:rPr lang="en-US" dirty="0" err="1" smtClean="0"/>
              <a:t>pilotstyret</a:t>
            </a:r>
            <a:r>
              <a:rPr lang="en-US" dirty="0" smtClean="0"/>
              <a:t>, </a:t>
            </a:r>
            <a:r>
              <a:rPr lang="en-US" dirty="0" err="1" smtClean="0"/>
              <a:t>animationer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 7.5</a:t>
            </a:r>
            <a:r>
              <a:rPr lang="en-US" baseline="0" dirty="0" smtClean="0"/>
              <a:t> – Double rod cylinder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Fig 7.6 – Differential double rod cylinder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valve are used in hydraulic</a:t>
            </a:r>
            <a:r>
              <a:rPr lang="en-US" baseline="0" dirty="0" smtClean="0"/>
              <a:t> systems to mainly </a:t>
            </a:r>
            <a:r>
              <a:rPr lang="en-US" b="1" baseline="0" dirty="0" smtClean="0"/>
              <a:t>stop flow in one direction</a:t>
            </a:r>
            <a:r>
              <a:rPr lang="en-US" baseline="0" dirty="0" smtClean="0"/>
              <a:t> and to allow free flow in the opposite direction.</a:t>
            </a:r>
          </a:p>
          <a:p>
            <a:r>
              <a:rPr lang="en-US" baseline="0" dirty="0" smtClean="0"/>
              <a:t>They are also </a:t>
            </a:r>
            <a:r>
              <a:rPr lang="en-US" b="1" baseline="0" dirty="0" smtClean="0"/>
              <a:t>known as non-return valves.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Check valves are designed with seats and hence are able to </a:t>
            </a:r>
            <a:r>
              <a:rPr lang="en-US" b="1" baseline="0" dirty="0" smtClean="0"/>
              <a:t>isolate circuits with no leakage </a:t>
            </a:r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Check valve Ball type</a:t>
            </a:r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Check valve Poppet type</a:t>
            </a:r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</a:t>
            </a:r>
            <a:r>
              <a:rPr lang="en-US" b="1" baseline="0" dirty="0" smtClean="0"/>
              <a:t>opening pressure</a:t>
            </a:r>
            <a:r>
              <a:rPr lang="en-US" baseline="0" dirty="0" smtClean="0"/>
              <a:t> of an check valve depends of the spring load and the pressurized poppet surface area. It is generally between 0.5 to 10 bar depending on the application </a:t>
            </a:r>
          </a:p>
          <a:p>
            <a:endParaRPr lang="en-US" baseline="0" dirty="0" smtClean="0"/>
          </a:p>
          <a:p>
            <a:r>
              <a:rPr lang="en-US" baseline="0" dirty="0" smtClean="0"/>
              <a:t>Check valves without spring must always be </a:t>
            </a:r>
            <a:r>
              <a:rPr lang="en-US" b="1" baseline="0" dirty="0" smtClean="0"/>
              <a:t>installed vertically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rectifier circuit</a:t>
            </a:r>
            <a:r>
              <a:rPr lang="en-US" baseline="0" dirty="0" smtClean="0"/>
              <a:t> is a special design that is mainly used </a:t>
            </a:r>
            <a:r>
              <a:rPr lang="en-US" b="1" baseline="0" dirty="0" smtClean="0"/>
              <a:t>together with flow control valves or pressure control valves</a:t>
            </a:r>
          </a:p>
          <a:p>
            <a:endParaRPr lang="en-US" b="1" baseline="0" dirty="0" smtClean="0"/>
          </a:p>
          <a:p>
            <a:r>
              <a:rPr lang="en-US" b="1" baseline="0" dirty="0" smtClean="0"/>
              <a:t>Can be used together with i.e. a single acting cylinder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Pilot operated check valve</a:t>
            </a:r>
          </a:p>
          <a:p>
            <a:endParaRPr lang="en-US" b="1" dirty="0" smtClean="0"/>
          </a:p>
          <a:p>
            <a:r>
              <a:rPr lang="en-US" b="1" dirty="0" smtClean="0"/>
              <a:t>Free flow from </a:t>
            </a:r>
            <a:r>
              <a:rPr lang="en-US" b="1" i="1" dirty="0" smtClean="0"/>
              <a:t>A</a:t>
            </a:r>
            <a:r>
              <a:rPr lang="en-US" b="1" baseline="0" dirty="0" smtClean="0"/>
              <a:t> to </a:t>
            </a:r>
            <a:r>
              <a:rPr lang="en-US" b="1" i="1" baseline="0" dirty="0" smtClean="0"/>
              <a:t>B</a:t>
            </a:r>
            <a:endParaRPr lang="en-US" b="1" i="1" dirty="0" smtClean="0"/>
          </a:p>
          <a:p>
            <a:r>
              <a:rPr lang="en-US" b="1" dirty="0" smtClean="0"/>
              <a:t>Pilot pressure</a:t>
            </a:r>
            <a:r>
              <a:rPr lang="en-US" b="1" baseline="0" dirty="0" smtClean="0"/>
              <a:t> </a:t>
            </a:r>
            <a:r>
              <a:rPr lang="en-US" baseline="0" dirty="0" smtClean="0"/>
              <a:t>must over win the pressure acting on </a:t>
            </a:r>
            <a:r>
              <a:rPr lang="en-US" b="1" baseline="0" dirty="0" smtClean="0"/>
              <a:t>annulus side of the pilot piston</a:t>
            </a:r>
            <a:r>
              <a:rPr lang="en-US" baseline="0" dirty="0" smtClean="0"/>
              <a:t> from port A to make the valve open. In practice this means that there must </a:t>
            </a:r>
            <a:r>
              <a:rPr lang="en-US" b="1" baseline="0" dirty="0" smtClean="0"/>
              <a:t>not be pressure on port A.</a:t>
            </a:r>
          </a:p>
          <a:p>
            <a:endParaRPr lang="en-US" dirty="0" smtClean="0"/>
          </a:p>
          <a:p>
            <a:r>
              <a:rPr lang="en-US" b="0" baseline="0" dirty="0" smtClean="0"/>
              <a:t>It make sense to use these valves if port A is at zero pressure when the control valve is open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Pressure on port A </a:t>
            </a:r>
            <a:r>
              <a:rPr lang="en-US" dirty="0" smtClean="0"/>
              <a:t>is equal to tank pressure when control valve is to the left, meaning pilot</a:t>
            </a:r>
            <a:r>
              <a:rPr lang="en-US" baseline="0" dirty="0" smtClean="0"/>
              <a:t> port pressure is highest </a:t>
            </a:r>
          </a:p>
          <a:p>
            <a:endParaRPr lang="en-US" b="1" baseline="0" dirty="0" smtClean="0"/>
          </a:p>
          <a:p>
            <a:r>
              <a:rPr lang="en-US" b="0" baseline="0" dirty="0" smtClean="0"/>
              <a:t>It make sense to use these valves if port A is at zero pressure when the control valve is open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12B4DE-DBE5-4DB7-AA82-E3BC2B5B353A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7902-AAF7-4857-9FD3-380EAE3D9B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E9B0-DF9B-4A05-9081-81A9112500C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E9897-CE64-4199-9BB9-6F6FB5E3B24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7F42-E21E-4245-BFD2-0E3FDDB8E13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4D79-0731-42D3-AEC0-44E7CC2D439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811FE-2A93-430E-993E-5FA99C0EDA1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88617-7352-435A-8FF4-967A01210FF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E3C65-1C86-4FA9-BC80-548252E7310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DE374-FFDB-43CC-8C81-6806EEAF1D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3F9F2-C808-40EF-9AD1-7499DCCC532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6DA8823-C7DF-45B1-A4A2-2AB4F4A47886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Film/AVSEQ12.m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SIMAC Hydraulic 2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Basic Hydraulic – </a:t>
            </a:r>
            <a:r>
              <a:rPr lang="en-US" smtClean="0"/>
              <a:t>Check Valves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Pilot operated check valve – With drain port</a:t>
            </a:r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428868"/>
            <a:ext cx="690567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286124"/>
            <a:ext cx="15430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Pilot operated check valve – With drain port</a:t>
            </a:r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857364"/>
            <a:ext cx="3714776" cy="485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 bwMode="auto">
          <a:xfrm rot="5400000">
            <a:off x="4319972" y="2816932"/>
            <a:ext cx="1584176" cy="122413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Double pilot operated check valve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58" y="2031647"/>
            <a:ext cx="6777058" cy="368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4543443"/>
            <a:ext cx="16192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2282" y="2428868"/>
            <a:ext cx="180599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Double pilot operated check valve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000239"/>
            <a:ext cx="5572164" cy="444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 </a:t>
            </a:r>
            <a:br>
              <a:rPr lang="en-US" dirty="0" smtClean="0"/>
            </a:br>
            <a:r>
              <a:rPr lang="en-US" sz="2000" dirty="0" smtClean="0"/>
              <a:t>Check Valves - More </a:t>
            </a:r>
            <a:r>
              <a:rPr lang="en-US" sz="2000" dirty="0"/>
              <a:t>information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8" rIns="182562" bIns="46038"/>
          <a:lstStyle/>
          <a:p>
            <a:r>
              <a:rPr lang="en-US" sz="2800" dirty="0" smtClean="0"/>
              <a:t>Video </a:t>
            </a:r>
          </a:p>
          <a:p>
            <a:pPr lvl="1"/>
            <a:r>
              <a:rPr lang="en-US" sz="2400" dirty="0" smtClean="0"/>
              <a:t>Check valves 02:04 </a:t>
            </a:r>
            <a:br>
              <a:rPr lang="en-US" sz="2400" dirty="0" smtClean="0"/>
            </a:br>
            <a:r>
              <a:rPr lang="en-US" sz="2400" dirty="0" smtClean="0">
                <a:hlinkClick r:id="rId3" action="ppaction://hlinkfile"/>
              </a:rPr>
              <a:t>AVSEQ12</a:t>
            </a:r>
            <a:endParaRPr lang="en-US" sz="240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Exercise - Automation Studio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/>
          </a:bodyPr>
          <a:lstStyle/>
          <a:p>
            <a:pPr marL="0" lvl="1" indent="0">
              <a:buNone/>
            </a:pPr>
            <a:r>
              <a:rPr lang="en-US" dirty="0" smtClean="0"/>
              <a:t>Exercises</a:t>
            </a:r>
          </a:p>
          <a:p>
            <a:pPr marL="400050" lvl="2" indent="0"/>
            <a:r>
              <a:rPr lang="en-US" dirty="0" smtClean="0"/>
              <a:t> Exercise 4.1 - Check valve without case drain port</a:t>
            </a:r>
          </a:p>
          <a:p>
            <a:pPr marL="400050" lvl="2" indent="0"/>
            <a:r>
              <a:rPr lang="en-US" dirty="0" smtClean="0"/>
              <a:t> Exercise 4.2 - Double pilot operated check valve 				</a:t>
            </a:r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276225" lvl="1" indent="-276225">
              <a:buNone/>
            </a:pPr>
            <a:endParaRPr lang="en-US" dirty="0" smtClean="0"/>
          </a:p>
          <a:p>
            <a:pPr marL="276225" lvl="1" indent="-276225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357290" y="5036355"/>
          <a:ext cx="179070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Ligning" r:id="rId4" imgW="901440" imgH="609480" progId="Equation.3">
                  <p:embed/>
                </p:oleObj>
              </mc:Choice>
              <mc:Fallback>
                <p:oleObj name="Ligning" r:id="rId4" imgW="90144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5036355"/>
                        <a:ext cx="1790700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338634" y="5212567"/>
          <a:ext cx="118586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Ligning" r:id="rId6" imgW="596880" imgH="431640" progId="Equation.3">
                  <p:embed/>
                </p:oleObj>
              </mc:Choice>
              <mc:Fallback>
                <p:oleObj name="Ligning" r:id="rId6" imgW="5968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8634" y="5212567"/>
                        <a:ext cx="118586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715140" y="5036355"/>
          <a:ext cx="1387475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Ligning" r:id="rId8" imgW="698400" imgH="609480" progId="Equation.3">
                  <p:embed/>
                </p:oleObj>
              </mc:Choice>
              <mc:Fallback>
                <p:oleObj name="Ligning" r:id="rId8" imgW="698400" imgH="609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5036355"/>
                        <a:ext cx="1387475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Check Valves</a:t>
            </a:r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840153"/>
            <a:ext cx="4357718" cy="480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3286116" y="4500570"/>
            <a:ext cx="785818" cy="928694"/>
          </a:xfrm>
          <a:prstGeom prst="rect">
            <a:avLst/>
          </a:prstGeom>
          <a:solidFill>
            <a:schemeClr val="bg1">
              <a:lumMod val="85000"/>
              <a:alpha val="52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smtClean="0"/>
              <a:t>Check Valves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 fontScale="77500" lnSpcReduction="20000"/>
          </a:bodyPr>
          <a:lstStyle/>
          <a:p>
            <a:r>
              <a:rPr lang="en-US" dirty="0" smtClean="0"/>
              <a:t>Valve design</a:t>
            </a:r>
          </a:p>
          <a:p>
            <a:pPr lvl="1"/>
            <a:r>
              <a:rPr lang="en-US" dirty="0" smtClean="0"/>
              <a:t>Ball</a:t>
            </a:r>
          </a:p>
          <a:p>
            <a:pPr lvl="1"/>
            <a:r>
              <a:rPr lang="en-US" dirty="0" smtClean="0"/>
              <a:t>Poppets</a:t>
            </a:r>
          </a:p>
          <a:p>
            <a:pPr lvl="1">
              <a:buNone/>
            </a:pPr>
            <a:endParaRPr lang="en-US" i="1" dirty="0" smtClean="0"/>
          </a:p>
          <a:p>
            <a:r>
              <a:rPr lang="en-US" dirty="0" smtClean="0"/>
              <a:t>Simple Check Valve</a:t>
            </a:r>
          </a:p>
          <a:p>
            <a:pPr lvl="1"/>
            <a:r>
              <a:rPr lang="en-US" dirty="0" smtClean="0"/>
              <a:t>Rectifier circuit</a:t>
            </a:r>
          </a:p>
          <a:p>
            <a:r>
              <a:rPr lang="en-US" dirty="0" smtClean="0"/>
              <a:t>Pilot operated check valve</a:t>
            </a:r>
          </a:p>
          <a:p>
            <a:pPr lvl="1"/>
            <a:r>
              <a:rPr lang="en-US" dirty="0" smtClean="0"/>
              <a:t>Without drain port</a:t>
            </a:r>
          </a:p>
          <a:p>
            <a:pPr lvl="1"/>
            <a:r>
              <a:rPr lang="en-US" dirty="0" smtClean="0"/>
              <a:t>With drain port</a:t>
            </a:r>
          </a:p>
          <a:p>
            <a:r>
              <a:rPr lang="en-US" dirty="0" smtClean="0"/>
              <a:t>Double pilot operated check valve </a:t>
            </a:r>
            <a:br>
              <a:rPr lang="en-US" dirty="0" smtClean="0"/>
            </a:br>
            <a:r>
              <a:rPr lang="en-US" dirty="0" smtClean="0"/>
              <a:t>(Load holding valve)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Check Valves – Valve design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82688" y="4786321"/>
            <a:ext cx="7772400" cy="1346191"/>
          </a:xfrm>
          <a:noFill/>
          <a:ln/>
        </p:spPr>
        <p:txBody>
          <a:bodyPr lIns="182562" tIns="46038" rIns="182562" bIns="46038">
            <a:normAutofit lnSpcReduction="10000"/>
          </a:bodyPr>
          <a:lstStyle/>
          <a:p>
            <a:pPr>
              <a:buNone/>
            </a:pPr>
            <a:r>
              <a:rPr lang="en-US" sz="2000" dirty="0" smtClean="0"/>
              <a:t>Advantage: 	Produced economically </a:t>
            </a:r>
          </a:p>
          <a:p>
            <a:pPr>
              <a:buNone/>
            </a:pPr>
            <a:r>
              <a:rPr lang="en-US" sz="2000" dirty="0" smtClean="0"/>
              <a:t>Disadvantage: 	Ball is deformed during operation causing 			internal leaked due to the seat is not pressed 			onto the same point</a:t>
            </a:r>
            <a:endParaRPr lang="en-US" sz="2000" dirty="0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1697" y="2500306"/>
            <a:ext cx="4564881" cy="128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Check Valves – Valve design</a:t>
            </a:r>
            <a:endParaRPr lang="en-US" dirty="0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7938" y="1809750"/>
            <a:ext cx="40481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82688" y="4940329"/>
            <a:ext cx="7772400" cy="1489067"/>
          </a:xfrm>
          <a:noFill/>
          <a:ln/>
        </p:spPr>
        <p:txBody>
          <a:bodyPr lIns="182562" tIns="46038" rIns="182562" bIns="46038">
            <a:normAutofit/>
          </a:bodyPr>
          <a:lstStyle/>
          <a:p>
            <a:pPr>
              <a:buNone/>
            </a:pPr>
            <a:r>
              <a:rPr lang="en-US" sz="2000" dirty="0" smtClean="0"/>
              <a:t>Advantage: 	Poppets always resume the same position due to 		their control, the seat and the valve is 				completely sealed.</a:t>
            </a:r>
          </a:p>
          <a:p>
            <a:pPr>
              <a:buNone/>
            </a:pPr>
            <a:r>
              <a:rPr lang="en-US" sz="2000" dirty="0" smtClean="0"/>
              <a:t>Disadvantage: 	Production is more technically advanced </a:t>
            </a:r>
            <a:endParaRPr lang="en-US" sz="2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Check Valves – Simple Check Valve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800" dirty="0" smtClean="0"/>
              <a:t>Check valves are used </a:t>
            </a:r>
          </a:p>
          <a:p>
            <a:pPr lvl="1"/>
            <a:r>
              <a:rPr lang="en-US" sz="2000" dirty="0" smtClean="0"/>
              <a:t>For bypassing throttling points</a:t>
            </a:r>
          </a:p>
          <a:p>
            <a:pPr lvl="1"/>
            <a:r>
              <a:rPr lang="en-US" sz="2000" dirty="0" smtClean="0"/>
              <a:t>For closing one direction flow</a:t>
            </a:r>
            <a:endParaRPr lang="en-US" sz="2000" dirty="0"/>
          </a:p>
          <a:p>
            <a:pPr lvl="1"/>
            <a:r>
              <a:rPr lang="en-US" sz="2000" dirty="0" smtClean="0"/>
              <a:t>As bypass valves, e.g. for bypassing a return line filter when a particular back pressure has been reached</a:t>
            </a:r>
          </a:p>
          <a:p>
            <a:pPr lvl="1"/>
            <a:r>
              <a:rPr lang="en-US" sz="2000" dirty="0" smtClean="0"/>
              <a:t>As pretension valves (holding valves) to create a certain backpressure in an operating cycle</a:t>
            </a:r>
          </a:p>
          <a:p>
            <a:pPr lvl="1"/>
            <a:endParaRPr lang="en-US" sz="1600" dirty="0" smtClean="0"/>
          </a:p>
        </p:txBody>
      </p:sp>
      <p:pic>
        <p:nvPicPr>
          <p:cNvPr id="4" name="Picture 3" descr="h_spv_001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000232" y="2214554"/>
            <a:ext cx="528066" cy="1337767"/>
          </a:xfrm>
          <a:prstGeom prst="rect">
            <a:avLst/>
          </a:prstGeom>
        </p:spPr>
      </p:pic>
      <p:pic>
        <p:nvPicPr>
          <p:cNvPr id="5" name="Picture 4" descr="h_spv_002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852977" y="1924918"/>
            <a:ext cx="524867" cy="191383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Simple Check Valve – Rectifier circuit </a:t>
            </a:r>
            <a:endParaRPr lang="en-US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4163" y="1928802"/>
            <a:ext cx="34956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Pilot operated check valve – Without drain port</a:t>
            </a:r>
            <a:endParaRPr lang="en-US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3071810"/>
            <a:ext cx="164088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285992"/>
            <a:ext cx="64521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Pilot operated check valve – Without drain port</a:t>
            </a:r>
            <a:endParaRPr lang="en-US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857364"/>
            <a:ext cx="367665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 bwMode="auto">
          <a:xfrm>
            <a:off x="3923928" y="4005064"/>
            <a:ext cx="1584176" cy="1224136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ff training presentation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 training presentation</Template>
  <TotalTime>575</TotalTime>
  <Words>642</Words>
  <Application>Microsoft Office PowerPoint</Application>
  <PresentationFormat>Skærmshow (4:3)</PresentationFormat>
  <Paragraphs>151</Paragraphs>
  <Slides>15</Slides>
  <Notes>15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Diastitler</vt:lpstr>
      </vt:variant>
      <vt:variant>
        <vt:i4>15</vt:i4>
      </vt:variant>
    </vt:vector>
  </HeadingPairs>
  <TitlesOfParts>
    <vt:vector size="17" baseType="lpstr">
      <vt:lpstr>Staff training presentation</vt:lpstr>
      <vt:lpstr>Ligning</vt:lpstr>
      <vt:lpstr>SIMAC Hydraulic 2</vt:lpstr>
      <vt:lpstr>Basic Hydraulic Check Valves</vt:lpstr>
      <vt:lpstr>Basic Hydraulic Check Valves</vt:lpstr>
      <vt:lpstr>Basic Hydraulic Check Valves – Valve design</vt:lpstr>
      <vt:lpstr>Basic Hydraulic Check Valves – Valve design</vt:lpstr>
      <vt:lpstr>Basic Hydraulic Check Valves – Simple Check Valve</vt:lpstr>
      <vt:lpstr>Basic Hydraulic Simple Check Valve – Rectifier circuit </vt:lpstr>
      <vt:lpstr>Basic Hydraulic  Pilot operated check valve – Without drain port</vt:lpstr>
      <vt:lpstr>Basic Hydraulic  Pilot operated check valve – Without drain port</vt:lpstr>
      <vt:lpstr>Basic Hydraulic  Pilot operated check valve – With drain port</vt:lpstr>
      <vt:lpstr>Basic Hydraulic  Pilot operated check valve – With drain port</vt:lpstr>
      <vt:lpstr>Basic Hydraulic  Double pilot operated check valve</vt:lpstr>
      <vt:lpstr>Basic Hydraulic  Double pilot operated check valve</vt:lpstr>
      <vt:lpstr>Basic Hydraulic  Check Valves - More information</vt:lpstr>
      <vt:lpstr>Basic Hydraulic Exercise - Automation Studio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Hydraulic Mechanical</dc:title>
  <dc:creator>SIMAC</dc:creator>
  <cp:lastModifiedBy>Søren Nyborg Hansen</cp:lastModifiedBy>
  <cp:revision>86</cp:revision>
  <dcterms:created xsi:type="dcterms:W3CDTF">2010-03-24T09:49:27Z</dcterms:created>
  <dcterms:modified xsi:type="dcterms:W3CDTF">2014-11-30T15:01:44Z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TC011811241033</vt:lpwstr>
  </property>
</Properties>
</file>