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18"/>
  </p:notesMasterIdLst>
  <p:handoutMasterIdLst>
    <p:handoutMasterId r:id="rId19"/>
  </p:handoutMasterIdLst>
  <p:sldIdLst>
    <p:sldId id="256" r:id="rId2"/>
    <p:sldId id="278" r:id="rId3"/>
    <p:sldId id="265" r:id="rId4"/>
    <p:sldId id="266" r:id="rId5"/>
    <p:sldId id="268" r:id="rId6"/>
    <p:sldId id="267" r:id="rId7"/>
    <p:sldId id="269" r:id="rId8"/>
    <p:sldId id="270" r:id="rId9"/>
    <p:sldId id="271" r:id="rId10"/>
    <p:sldId id="272" r:id="rId11"/>
    <p:sldId id="273" r:id="rId12"/>
    <p:sldId id="274" r:id="rId13"/>
    <p:sldId id="275" r:id="rId14"/>
    <p:sldId id="276" r:id="rId15"/>
    <p:sldId id="264" r:id="rId16"/>
    <p:sldId id="277" r:id="rId17"/>
  </p:sldIdLst>
  <p:sldSz cx="9144000" cy="6858000" type="screen4x3"/>
  <p:notesSz cx="6669088" cy="9926638"/>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CC0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64608" autoAdjust="0"/>
  </p:normalViewPr>
  <p:slideViewPr>
    <p:cSldViewPr>
      <p:cViewPr varScale="1">
        <p:scale>
          <a:sx n="71" d="100"/>
          <a:sy n="71" d="100"/>
        </p:scale>
        <p:origin x="-2136" y="-108"/>
      </p:cViewPr>
      <p:guideLst>
        <p:guide orient="horz" pos="2160"/>
        <p:guide pos="2880"/>
      </p:guideLst>
    </p:cSldViewPr>
  </p:slideViewPr>
  <p:notesTextViewPr>
    <p:cViewPr>
      <p:scale>
        <a:sx n="100" d="100"/>
        <a:sy n="100" d="100"/>
      </p:scale>
      <p:origin x="0" y="0"/>
    </p:cViewPr>
  </p:notesTextViewPr>
  <p:notesViewPr>
    <p:cSldViewPr>
      <p:cViewPr varScale="1">
        <p:scale>
          <a:sx n="45" d="100"/>
          <a:sy n="45" d="100"/>
        </p:scale>
        <p:origin x="-1998" y="-96"/>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1"/>
            <a:ext cx="2889737" cy="495653"/>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defTabSz="930275">
              <a:defRPr kumimoji="1" sz="1200">
                <a:latin typeface="Tahoma" pitchFamily="34" charset="0"/>
              </a:defRPr>
            </a:lvl1pPr>
          </a:lstStyle>
          <a:p>
            <a:endParaRPr lang="en-US"/>
          </a:p>
        </p:txBody>
      </p:sp>
      <p:sp>
        <p:nvSpPr>
          <p:cNvPr id="19459" name="Rectangle 3"/>
          <p:cNvSpPr>
            <a:spLocks noGrp="1" noChangeArrowheads="1"/>
          </p:cNvSpPr>
          <p:nvPr>
            <p:ph type="dt" sz="quarter" idx="1"/>
          </p:nvPr>
        </p:nvSpPr>
        <p:spPr bwMode="auto">
          <a:xfrm>
            <a:off x="3777839" y="1"/>
            <a:ext cx="2889737" cy="495653"/>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algn="r" defTabSz="930275">
              <a:defRPr kumimoji="1" sz="1200">
                <a:latin typeface="Tahoma" pitchFamily="34" charset="0"/>
              </a:defRPr>
            </a:lvl1pPr>
          </a:lstStyle>
          <a:p>
            <a:endParaRPr lang="en-US"/>
          </a:p>
        </p:txBody>
      </p:sp>
      <p:sp>
        <p:nvSpPr>
          <p:cNvPr id="19460" name="Rectangle 4"/>
          <p:cNvSpPr>
            <a:spLocks noGrp="1" noChangeArrowheads="1"/>
          </p:cNvSpPr>
          <p:nvPr>
            <p:ph type="ftr" sz="quarter" idx="2"/>
          </p:nvPr>
        </p:nvSpPr>
        <p:spPr bwMode="auto">
          <a:xfrm>
            <a:off x="0" y="9429289"/>
            <a:ext cx="2889737" cy="495653"/>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defTabSz="930275">
              <a:defRPr kumimoji="1" sz="1200">
                <a:latin typeface="Tahoma" pitchFamily="34" charset="0"/>
              </a:defRPr>
            </a:lvl1pPr>
          </a:lstStyle>
          <a:p>
            <a:endParaRPr lang="en-US"/>
          </a:p>
        </p:txBody>
      </p:sp>
      <p:sp>
        <p:nvSpPr>
          <p:cNvPr id="19461" name="Rectangle 5"/>
          <p:cNvSpPr>
            <a:spLocks noGrp="1" noChangeArrowheads="1"/>
          </p:cNvSpPr>
          <p:nvPr>
            <p:ph type="sldNum" sz="quarter" idx="3"/>
          </p:nvPr>
        </p:nvSpPr>
        <p:spPr bwMode="auto">
          <a:xfrm>
            <a:off x="3777839" y="9429289"/>
            <a:ext cx="2889737" cy="495653"/>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algn="r" defTabSz="930275">
              <a:defRPr kumimoji="1" sz="1200">
                <a:latin typeface="Tahoma" pitchFamily="34" charset="0"/>
              </a:defRPr>
            </a:lvl1pPr>
          </a:lstStyle>
          <a:p>
            <a:fld id="{EB1A41B6-7479-4F2A-9C7C-4382C2914A1A}" type="slidenum">
              <a:rPr lang="en-US"/>
              <a:pPr/>
              <a:t>‹nr.›</a:t>
            </a:fld>
            <a:endParaRPr lang="en-US"/>
          </a:p>
        </p:txBody>
      </p:sp>
    </p:spTree>
    <p:extLst>
      <p:ext uri="{BB962C8B-B14F-4D97-AF65-F5344CB8AC3E}">
        <p14:creationId xmlns:p14="http://schemas.microsoft.com/office/powerpoint/2010/main" val="8027569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1"/>
            <a:ext cx="2889737" cy="495653"/>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defTabSz="930275">
              <a:defRPr kumimoji="1" sz="1000" i="1">
                <a:latin typeface="Tahoma" pitchFamily="34" charset="0"/>
              </a:defRPr>
            </a:lvl1pPr>
          </a:lstStyle>
          <a:p>
            <a:r>
              <a:rPr lang="en-US"/>
              <a:t>*</a:t>
            </a:r>
            <a:endParaRPr lang="en-US" sz="1200"/>
          </a:p>
        </p:txBody>
      </p:sp>
      <p:sp>
        <p:nvSpPr>
          <p:cNvPr id="2051" name="Rectangle 3"/>
          <p:cNvSpPr>
            <a:spLocks noGrp="1" noChangeArrowheads="1"/>
          </p:cNvSpPr>
          <p:nvPr>
            <p:ph type="dt" idx="1"/>
          </p:nvPr>
        </p:nvSpPr>
        <p:spPr bwMode="auto">
          <a:xfrm>
            <a:off x="3779352" y="1"/>
            <a:ext cx="2889737" cy="495653"/>
          </a:xfrm>
          <a:prstGeom prst="rect">
            <a:avLst/>
          </a:prstGeom>
          <a:noFill/>
          <a:ln w="9525">
            <a:noFill/>
            <a:miter lim="800000"/>
            <a:headEnd/>
            <a:tailEnd/>
          </a:ln>
          <a:effectLst/>
        </p:spPr>
        <p:txBody>
          <a:bodyPr vert="horz" wrap="square" lIns="19381" tIns="0" rIns="19381" bIns="0" numCol="1" anchor="t" anchorCtr="0" compatLnSpc="1">
            <a:prstTxWarp prst="textNoShape">
              <a:avLst/>
            </a:prstTxWarp>
          </a:bodyPr>
          <a:lstStyle>
            <a:lvl1pPr algn="r" defTabSz="930275">
              <a:defRPr kumimoji="1" sz="1000" i="1">
                <a:latin typeface="Tahoma" pitchFamily="34" charset="0"/>
              </a:defRPr>
            </a:lvl1pPr>
          </a:lstStyle>
          <a:p>
            <a:r>
              <a:rPr lang="en-US"/>
              <a:t>07/16/96</a:t>
            </a:r>
            <a:endParaRPr lang="en-US" sz="1200"/>
          </a:p>
        </p:txBody>
      </p:sp>
      <p:sp>
        <p:nvSpPr>
          <p:cNvPr id="2052" name="Rectangle 4"/>
          <p:cNvSpPr>
            <a:spLocks noGrp="1" noRot="1" noChangeAspect="1" noChangeArrowheads="1"/>
          </p:cNvSpPr>
          <p:nvPr>
            <p:ph type="sldImg" idx="2"/>
          </p:nvPr>
        </p:nvSpPr>
        <p:spPr bwMode="auto">
          <a:xfrm>
            <a:off x="854075" y="744538"/>
            <a:ext cx="4960938" cy="3722687"/>
          </a:xfrm>
          <a:prstGeom prst="rect">
            <a:avLst/>
          </a:prstGeom>
          <a:noFill/>
          <a:ln w="12700" cap="sq">
            <a:solidFill>
              <a:schemeClr val="tx1"/>
            </a:solidFill>
            <a:miter lim="800000"/>
            <a:headEnd/>
            <a:tailEnd/>
          </a:ln>
          <a:effectLst/>
        </p:spPr>
      </p:sp>
      <p:sp>
        <p:nvSpPr>
          <p:cNvPr id="2053" name="Rectangle 5"/>
          <p:cNvSpPr>
            <a:spLocks noGrp="1" noChangeArrowheads="1"/>
          </p:cNvSpPr>
          <p:nvPr>
            <p:ph type="body" sz="quarter" idx="3"/>
          </p:nvPr>
        </p:nvSpPr>
        <p:spPr bwMode="auto">
          <a:xfrm>
            <a:off x="888104" y="4715494"/>
            <a:ext cx="4892883" cy="4465969"/>
          </a:xfrm>
          <a:prstGeom prst="rect">
            <a:avLst/>
          </a:prstGeom>
          <a:noFill/>
          <a:ln w="9525">
            <a:noFill/>
            <a:miter lim="800000"/>
            <a:headEnd/>
            <a:tailEnd/>
          </a:ln>
          <a:effectLst/>
        </p:spPr>
        <p:txBody>
          <a:bodyPr vert="horz" wrap="square" lIns="93675" tIns="46838" rIns="93675" bIns="468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0" y="9430986"/>
            <a:ext cx="2889737" cy="495653"/>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defTabSz="930275">
              <a:defRPr kumimoji="1" sz="1000" i="1">
                <a:latin typeface="Tahoma" pitchFamily="34" charset="0"/>
              </a:defRPr>
            </a:lvl1pPr>
          </a:lstStyle>
          <a:p>
            <a:r>
              <a:rPr lang="en-US"/>
              <a:t>*</a:t>
            </a:r>
            <a:endParaRPr lang="en-US" sz="1200"/>
          </a:p>
        </p:txBody>
      </p:sp>
      <p:sp>
        <p:nvSpPr>
          <p:cNvPr id="2055" name="Rectangle 7"/>
          <p:cNvSpPr>
            <a:spLocks noGrp="1" noChangeArrowheads="1"/>
          </p:cNvSpPr>
          <p:nvPr>
            <p:ph type="sldNum" sz="quarter" idx="5"/>
          </p:nvPr>
        </p:nvSpPr>
        <p:spPr bwMode="auto">
          <a:xfrm>
            <a:off x="3779352" y="9430986"/>
            <a:ext cx="2889737" cy="495653"/>
          </a:xfrm>
          <a:prstGeom prst="rect">
            <a:avLst/>
          </a:prstGeom>
          <a:noFill/>
          <a:ln w="9525">
            <a:noFill/>
            <a:miter lim="800000"/>
            <a:headEnd/>
            <a:tailEnd/>
          </a:ln>
          <a:effectLst/>
        </p:spPr>
        <p:txBody>
          <a:bodyPr vert="horz" wrap="square" lIns="19381" tIns="0" rIns="19381" bIns="0" numCol="1" anchor="b" anchorCtr="0" compatLnSpc="1">
            <a:prstTxWarp prst="textNoShape">
              <a:avLst/>
            </a:prstTxWarp>
          </a:bodyPr>
          <a:lstStyle>
            <a:lvl1pPr algn="r" defTabSz="930275">
              <a:defRPr kumimoji="1" sz="1000" i="1">
                <a:latin typeface="Tahoma" pitchFamily="34" charset="0"/>
              </a:defRPr>
            </a:lvl1pPr>
          </a:lstStyle>
          <a:p>
            <a:r>
              <a:rPr lang="en-US"/>
              <a:t>##</a:t>
            </a:r>
            <a:endParaRPr lang="en-US" sz="1200"/>
          </a:p>
        </p:txBody>
      </p:sp>
    </p:spTree>
    <p:extLst>
      <p:ext uri="{BB962C8B-B14F-4D97-AF65-F5344CB8AC3E}">
        <p14:creationId xmlns:p14="http://schemas.microsoft.com/office/powerpoint/2010/main" val="2197454455"/>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ahoma"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a:t>
            </a:r>
            <a:endParaRPr lang="en-US" sz="1200" i="0"/>
          </a:p>
        </p:txBody>
      </p:sp>
      <p:sp>
        <p:nvSpPr>
          <p:cNvPr id="5" name="Rectangle 3"/>
          <p:cNvSpPr>
            <a:spLocks noGrp="1" noChangeArrowheads="1"/>
          </p:cNvSpPr>
          <p:nvPr>
            <p:ph type="dt" idx="1"/>
          </p:nvPr>
        </p:nvSpPr>
        <p:spPr>
          <a:ln/>
        </p:spPr>
        <p:txBody>
          <a:bodyPr/>
          <a:lstStyle/>
          <a:p>
            <a:r>
              <a:rPr lang="en-US"/>
              <a:t>07/16/96</a:t>
            </a:r>
            <a:endParaRPr lang="en-US" sz="1200" i="0"/>
          </a:p>
        </p:txBody>
      </p:sp>
      <p:sp>
        <p:nvSpPr>
          <p:cNvPr id="6" name="Rectangle 6"/>
          <p:cNvSpPr>
            <a:spLocks noGrp="1" noChangeArrowheads="1"/>
          </p:cNvSpPr>
          <p:nvPr>
            <p:ph type="ftr" sz="quarter" idx="4"/>
          </p:nvPr>
        </p:nvSpPr>
        <p:spPr>
          <a:ln/>
        </p:spPr>
        <p:txBody>
          <a:bodyPr/>
          <a:lstStyle/>
          <a:p>
            <a:r>
              <a:rPr lang="en-US"/>
              <a:t>*</a:t>
            </a:r>
            <a:endParaRPr lang="en-US" sz="1200" i="0"/>
          </a:p>
        </p:txBody>
      </p:sp>
      <p:sp>
        <p:nvSpPr>
          <p:cNvPr id="7" name="Rectangle 7"/>
          <p:cNvSpPr>
            <a:spLocks noGrp="1" noChangeArrowheads="1"/>
          </p:cNvSpPr>
          <p:nvPr>
            <p:ph type="sldNum" sz="quarter" idx="5"/>
          </p:nvPr>
        </p:nvSpPr>
        <p:spPr>
          <a:ln/>
        </p:spPr>
        <p:txBody>
          <a:bodyPr/>
          <a:lstStyle/>
          <a:p>
            <a:r>
              <a:rPr lang="en-US"/>
              <a:t>##</a:t>
            </a:r>
            <a:endParaRPr lang="en-US" sz="1200" i="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a-DK" b="1" noProof="1" smtClean="0"/>
              <a:t>Flow</a:t>
            </a:r>
            <a:r>
              <a:rPr lang="da-DK" b="1" baseline="0" noProof="1" smtClean="0"/>
              <a:t> law</a:t>
            </a:r>
            <a:endParaRPr lang="da-DK" b="0" baseline="0" noProof="1" smtClean="0"/>
          </a:p>
          <a:p>
            <a:pPr algn="l"/>
            <a:r>
              <a:rPr lang="da-DK" b="0" noProof="1" smtClean="0"/>
              <a:t>Equal</a:t>
            </a:r>
            <a:r>
              <a:rPr lang="da-DK" b="0" baseline="0" noProof="1" smtClean="0"/>
              <a:t> volumens flow through a pipe of varying diameters over the same period of time. This means that the flow velocity of the fluid must increase at a narrow point.</a:t>
            </a:r>
          </a:p>
          <a:p>
            <a:pPr algn="l"/>
            <a:endParaRPr lang="da-DK" b="0" noProof="1" smtClean="0"/>
          </a:p>
          <a:p>
            <a:r>
              <a:rPr lang="da-DK" noProof="1" smtClean="0"/>
              <a:t>Q</a:t>
            </a:r>
            <a:r>
              <a:rPr lang="da-DK" baseline="-25000" noProof="1" smtClean="0"/>
              <a:t>1</a:t>
            </a:r>
            <a:r>
              <a:rPr lang="da-DK" noProof="1" smtClean="0"/>
              <a:t>=Q</a:t>
            </a:r>
            <a:r>
              <a:rPr lang="da-DK" baseline="-25000" noProof="1" smtClean="0"/>
              <a:t>2</a:t>
            </a:r>
          </a:p>
          <a:p>
            <a:r>
              <a:rPr lang="da-DK" noProof="1" smtClean="0"/>
              <a:t>Q</a:t>
            </a:r>
            <a:r>
              <a:rPr lang="da-DK" baseline="-25000" noProof="1" smtClean="0"/>
              <a:t>1</a:t>
            </a:r>
            <a:r>
              <a:rPr lang="da-DK" noProof="1" smtClean="0"/>
              <a:t>= A</a:t>
            </a:r>
            <a:r>
              <a:rPr lang="da-DK" baseline="-25000" noProof="1" smtClean="0"/>
              <a:t>1</a:t>
            </a:r>
            <a:r>
              <a:rPr lang="da-DK" noProof="1" smtClean="0"/>
              <a:t>•v</a:t>
            </a:r>
            <a:r>
              <a:rPr lang="da-DK" baseline="-25000" noProof="1" smtClean="0"/>
              <a:t>1</a:t>
            </a:r>
          </a:p>
          <a:p>
            <a:endParaRPr lang="en-US" noProof="1" smtClean="0"/>
          </a:p>
          <a:p>
            <a:r>
              <a:rPr lang="da-DK" noProof="1" smtClean="0"/>
              <a:t>A</a:t>
            </a:r>
            <a:r>
              <a:rPr lang="da-DK" baseline="-25000" noProof="1" smtClean="0"/>
              <a:t>1</a:t>
            </a:r>
            <a:r>
              <a:rPr lang="da-DK" noProof="1" smtClean="0"/>
              <a:t>•v</a:t>
            </a:r>
            <a:r>
              <a:rPr lang="da-DK" baseline="-25000" noProof="1" smtClean="0"/>
              <a:t>1 </a:t>
            </a:r>
            <a:r>
              <a:rPr lang="da-DK" noProof="1" smtClean="0"/>
              <a:t>= A</a:t>
            </a:r>
            <a:r>
              <a:rPr lang="da-DK" baseline="-25000" noProof="1" smtClean="0"/>
              <a:t>2</a:t>
            </a:r>
            <a:r>
              <a:rPr lang="da-DK" noProof="1" smtClean="0"/>
              <a:t>•v</a:t>
            </a:r>
            <a:r>
              <a:rPr lang="da-DK" baseline="-25000" noProof="1" smtClean="0"/>
              <a:t>2</a:t>
            </a:r>
            <a:endParaRPr lang="en-US" noProof="1" smtClean="0"/>
          </a:p>
          <a:p>
            <a:endParaRPr lang="en-US" noProof="1" smtClean="0"/>
          </a:p>
          <a:p>
            <a:r>
              <a:rPr lang="en-US" b="1" noProof="1" smtClean="0"/>
              <a:t>It can also be shown that the pressure drops when the velocity</a:t>
            </a:r>
            <a:r>
              <a:rPr lang="en-US" b="1" baseline="0" noProof="1" smtClean="0"/>
              <a:t> increase, due to</a:t>
            </a:r>
          </a:p>
          <a:p>
            <a:r>
              <a:rPr lang="en-US" b="1" baseline="0" noProof="1" smtClean="0"/>
              <a:t>Bernoulli’s equation</a:t>
            </a:r>
            <a:r>
              <a:rPr lang="en-US" baseline="0" noProof="1" smtClean="0"/>
              <a:t>, with respect to pressure energy.	(</a:t>
            </a:r>
            <a:r>
              <a:rPr lang="en-US" i="1" baseline="0" noProof="1" smtClean="0"/>
              <a:t>the law of conservation of energy</a:t>
            </a:r>
            <a:r>
              <a:rPr lang="en-US" i="0" baseline="0" noProof="1" smtClean="0"/>
              <a:t>)</a:t>
            </a:r>
            <a:endParaRPr lang="en-US" i="0"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a-DK" b="1" noProof="1" smtClean="0"/>
              <a:t>Hydraulic Losses</a:t>
            </a:r>
          </a:p>
          <a:p>
            <a:endParaRPr lang="da-DK" noProof="1" smtClean="0"/>
          </a:p>
          <a:p>
            <a:r>
              <a:rPr lang="da-DK" noProof="1" smtClean="0"/>
              <a:t>However,</a:t>
            </a:r>
            <a:r>
              <a:rPr lang="da-DK" baseline="0" noProof="1" smtClean="0"/>
              <a:t> hydraulic </a:t>
            </a:r>
            <a:r>
              <a:rPr lang="da-DK" b="1" baseline="0" noProof="1" smtClean="0"/>
              <a:t>energy cannot be transfered througt pips without losses</a:t>
            </a:r>
            <a:r>
              <a:rPr lang="da-DK" baseline="0" noProof="1" smtClean="0"/>
              <a:t>. </a:t>
            </a:r>
            <a:r>
              <a:rPr lang="da-DK" b="1" baseline="0" noProof="1" smtClean="0"/>
              <a:t>Friction occure </a:t>
            </a:r>
            <a:r>
              <a:rPr lang="da-DK" baseline="0" noProof="1" smtClean="0"/>
              <a:t>at the pipe walls and within the fuilds, generating heat. The loss created in this way in hydraulic energy actualy means that a </a:t>
            </a:r>
            <a:r>
              <a:rPr lang="da-DK" b="1" baseline="0" noProof="1" smtClean="0"/>
              <a:t>pressure loss occurs within the hydraulic system.</a:t>
            </a:r>
            <a:endParaRPr lang="en-US" b="1" i="0"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noProof="1" smtClean="0"/>
              <a:t>We can take a closer look at pressure</a:t>
            </a:r>
            <a:r>
              <a:rPr lang="en-US" i="0" baseline="0" noProof="1" smtClean="0"/>
              <a:t> loss</a:t>
            </a:r>
            <a:endParaRPr lang="en-US" i="0"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noProof="1" smtClean="0"/>
              <a:t>When</a:t>
            </a:r>
            <a:r>
              <a:rPr lang="en-US" i="0" baseline="0" noProof="1" smtClean="0"/>
              <a:t> the velocity is to high the flow will no longer be laminar, it will become turbulent. This result in increased flow resistent and thus the hydraulic losses increase.</a:t>
            </a:r>
          </a:p>
          <a:p>
            <a:r>
              <a:rPr lang="en-US" i="0" baseline="0" noProof="1" smtClean="0"/>
              <a:t>Therefor turbulent flow is usually not disirable.</a:t>
            </a:r>
            <a:endParaRPr lang="en-US" i="0"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Force: F=</a:t>
            </a:r>
            <a:r>
              <a:rPr lang="en-US" i="1" dirty="0" err="1" smtClean="0"/>
              <a:t>m•g</a:t>
            </a:r>
            <a:endParaRPr lang="en-US" i="1" dirty="0" smtClean="0"/>
          </a:p>
          <a:p>
            <a:r>
              <a:rPr lang="en-US" i="1" dirty="0" smtClean="0"/>
              <a:t>Pressure: P=F/A</a:t>
            </a:r>
          </a:p>
          <a:p>
            <a:r>
              <a:rPr lang="en-US" i="1" dirty="0" smtClean="0"/>
              <a:t>Pascal’s law: “The effect of a force acting on a stationary fluid spreads in all directions within the fluid. The amount of pressure in the fluid is equal 	to the weight force, with respect to the area being acted upon. The pressure always act at right angles to the limiting surface of the 	container”</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Force transmission (constant pressure): 	</a:t>
            </a:r>
            <a:r>
              <a:rPr lang="en-US" i="1" dirty="0" smtClean="0"/>
              <a:t>F</a:t>
            </a:r>
            <a:r>
              <a:rPr lang="en-US" i="1" baseline="-25000" dirty="0" smtClean="0"/>
              <a:t>2</a:t>
            </a:r>
            <a:r>
              <a:rPr lang="en-US" i="1" dirty="0" smtClean="0"/>
              <a:t>/F</a:t>
            </a:r>
            <a:r>
              <a:rPr lang="en-US" i="1" baseline="-25000" dirty="0" smtClean="0"/>
              <a:t>1</a:t>
            </a:r>
            <a:r>
              <a:rPr lang="en-US" i="1" dirty="0" smtClean="0"/>
              <a:t>=A</a:t>
            </a:r>
            <a:r>
              <a:rPr lang="en-US" i="1" baseline="-25000" dirty="0" smtClean="0"/>
              <a:t>2</a:t>
            </a:r>
            <a:r>
              <a:rPr lang="en-US" i="1" dirty="0" smtClean="0"/>
              <a:t>/A</a:t>
            </a:r>
            <a:r>
              <a:rPr lang="en-US" i="1" baseline="-25000" dirty="0" smtClean="0"/>
              <a:t>1</a:t>
            </a:r>
            <a:r>
              <a:rPr lang="en-US" i="1" dirty="0" smtClean="0"/>
              <a:t>		s</a:t>
            </a:r>
            <a:r>
              <a:rPr lang="en-US" i="1" baseline="-25000" dirty="0" smtClean="0"/>
              <a:t>1</a:t>
            </a:r>
            <a:r>
              <a:rPr lang="en-US" i="1" dirty="0" smtClean="0"/>
              <a:t>/s</a:t>
            </a:r>
            <a:r>
              <a:rPr lang="en-US" i="1" baseline="-25000" dirty="0" smtClean="0"/>
              <a:t>2</a:t>
            </a:r>
            <a:r>
              <a:rPr lang="en-US" i="1" dirty="0" smtClean="0"/>
              <a:t>=A</a:t>
            </a:r>
            <a:r>
              <a:rPr lang="en-US" i="1" baseline="-25000" dirty="0" smtClean="0"/>
              <a:t>2</a:t>
            </a:r>
            <a:r>
              <a:rPr lang="en-US" i="1" dirty="0" smtClean="0"/>
              <a:t>/A</a:t>
            </a:r>
            <a:r>
              <a:rPr lang="en-US" i="1" baseline="-25000" dirty="0" smtClean="0"/>
              <a:t>1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Pressure transmission (constant force):	 </a:t>
            </a:r>
            <a:r>
              <a:rPr lang="en-US" i="1" dirty="0" smtClean="0"/>
              <a:t>p</a:t>
            </a:r>
            <a:r>
              <a:rPr lang="en-US" i="1" baseline="-25000" dirty="0" smtClean="0"/>
              <a:t>1</a:t>
            </a:r>
            <a:r>
              <a:rPr lang="en-US" i="1" dirty="0" smtClean="0"/>
              <a:t>/p</a:t>
            </a:r>
            <a:r>
              <a:rPr lang="en-US" i="1" baseline="-25000" dirty="0" smtClean="0"/>
              <a:t>2</a:t>
            </a:r>
            <a:r>
              <a:rPr lang="en-US" i="1" dirty="0" smtClean="0"/>
              <a:t>=A</a:t>
            </a:r>
            <a:r>
              <a:rPr lang="en-US" i="1" baseline="-25000" dirty="0" smtClean="0"/>
              <a:t>2</a:t>
            </a:r>
            <a:r>
              <a:rPr lang="en-US" i="1" dirty="0" smtClean="0"/>
              <a:t>/A</a:t>
            </a:r>
            <a:r>
              <a:rPr lang="en-US" i="1" baseline="-25000" dirty="0" smtClean="0"/>
              <a:t>1</a:t>
            </a:r>
            <a:r>
              <a:rPr lang="en-US" i="1" dirty="0" smtClean="0"/>
              <a:t>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i="1" baseline="-25000" dirty="0" smtClean="0"/>
              <a:t> </a:t>
            </a:r>
            <a:r>
              <a:rPr lang="en-US" i="0" baseline="0" dirty="0" smtClean="0"/>
              <a:t>Flow law:			A</a:t>
            </a:r>
            <a:r>
              <a:rPr lang="en-US" i="0" baseline="-25000" dirty="0" smtClean="0"/>
              <a:t>1</a:t>
            </a:r>
            <a:r>
              <a:rPr lang="en-US" i="1" dirty="0" smtClean="0"/>
              <a:t>•v</a:t>
            </a:r>
            <a:r>
              <a:rPr lang="en-US" i="1" baseline="-25000" dirty="0" smtClean="0"/>
              <a:t>1</a:t>
            </a:r>
            <a:r>
              <a:rPr lang="en-US" i="1" dirty="0" smtClean="0"/>
              <a:t>=A</a:t>
            </a:r>
            <a:r>
              <a:rPr lang="en-US" i="1" baseline="-25000" dirty="0" smtClean="0"/>
              <a:t>2</a:t>
            </a:r>
            <a:r>
              <a:rPr lang="en-US" i="1" dirty="0" smtClean="0"/>
              <a:t>•v</a:t>
            </a:r>
            <a:r>
              <a:rPr lang="en-US" i="1" baseline="-25000" dirty="0" smtClean="0"/>
              <a:t>2</a:t>
            </a:r>
            <a:r>
              <a:rPr lang="en-US" i="1" baseline="0" dirty="0" smtClean="0"/>
              <a:t>   </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i="1"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03	02:45		p=F/A, </a:t>
            </a:r>
            <a:r>
              <a:rPr lang="en-US" dirty="0" err="1" smtClean="0"/>
              <a:t>Pascals</a:t>
            </a:r>
            <a:r>
              <a:rPr lang="en-US" dirty="0" smtClean="0"/>
              <a:t> </a:t>
            </a:r>
            <a:r>
              <a:rPr lang="en-US" dirty="0" err="1" smtClean="0"/>
              <a:t>lov</a:t>
            </a:r>
            <a:r>
              <a:rPr lang="en-US" dirty="0" smtClean="0"/>
              <a:t>, </a:t>
            </a:r>
            <a:r>
              <a:rPr lang="en-US" dirty="0" err="1" smtClean="0"/>
              <a:t>cylinderhastighed</a:t>
            </a:r>
            <a:r>
              <a:rPr lang="en-US" dirty="0" smtClean="0"/>
              <a:t> vs. flow, Q=V/t</a:t>
            </a:r>
          </a:p>
          <a:p>
            <a:r>
              <a:rPr lang="en-US" dirty="0" smtClean="0"/>
              <a:t>			</a:t>
            </a:r>
            <a:r>
              <a:rPr lang="en-US" dirty="0" err="1" smtClean="0"/>
              <a:t>eksempel</a:t>
            </a:r>
            <a:r>
              <a:rPr lang="en-US" dirty="0" smtClean="0"/>
              <a:t> med </a:t>
            </a:r>
            <a:r>
              <a:rPr lang="en-US" dirty="0" err="1" smtClean="0"/>
              <a:t>cyl</a:t>
            </a:r>
            <a:r>
              <a:rPr lang="en-US" dirty="0" smtClean="0"/>
              <a:t>. hast. </a:t>
            </a:r>
            <a:r>
              <a:rPr lang="en-US" dirty="0" err="1" smtClean="0"/>
              <a:t>ved</a:t>
            </a:r>
            <a:r>
              <a:rPr lang="en-US" dirty="0" smtClean="0"/>
              <a:t> </a:t>
            </a:r>
            <a:r>
              <a:rPr lang="en-US" dirty="0" err="1" smtClean="0"/>
              <a:t>forskellige</a:t>
            </a:r>
            <a:r>
              <a:rPr lang="en-US" dirty="0" smtClean="0"/>
              <a:t> flow</a:t>
            </a:r>
          </a:p>
          <a:p>
            <a:endParaRPr lang="en-US" dirty="0" smtClean="0"/>
          </a:p>
          <a:p>
            <a:r>
              <a:rPr lang="en-US" dirty="0" smtClean="0"/>
              <a:t>04	01:40		To </a:t>
            </a:r>
            <a:r>
              <a:rPr lang="en-US" dirty="0" err="1" smtClean="0"/>
              <a:t>stempler</a:t>
            </a:r>
            <a:r>
              <a:rPr lang="en-US" dirty="0" smtClean="0"/>
              <a:t> med </a:t>
            </a:r>
            <a:r>
              <a:rPr lang="en-US" dirty="0" err="1" smtClean="0"/>
              <a:t>lodder</a:t>
            </a:r>
            <a:r>
              <a:rPr lang="en-US" dirty="0" smtClean="0"/>
              <a:t> </a:t>
            </a:r>
            <a:r>
              <a:rPr lang="en-US" dirty="0" err="1" smtClean="0"/>
              <a:t>på</a:t>
            </a:r>
            <a:r>
              <a:rPr lang="en-US" dirty="0" smtClean="0"/>
              <a:t>, </a:t>
            </a:r>
            <a:r>
              <a:rPr lang="en-US" dirty="0" err="1" smtClean="0"/>
              <a:t>kraftbalance</a:t>
            </a:r>
            <a:r>
              <a:rPr lang="en-US" dirty="0" smtClean="0"/>
              <a:t>, </a:t>
            </a:r>
            <a:r>
              <a:rPr lang="en-US" dirty="0" err="1" smtClean="0"/>
              <a:t>arealforhold</a:t>
            </a:r>
            <a:r>
              <a:rPr lang="en-US" dirty="0" smtClean="0"/>
              <a:t>, </a:t>
            </a:r>
          </a:p>
          <a:p>
            <a:r>
              <a:rPr lang="en-US" dirty="0" smtClean="0"/>
              <a:t>			</a:t>
            </a:r>
            <a:r>
              <a:rPr lang="en-US" dirty="0" err="1" smtClean="0"/>
              <a:t>donkraft</a:t>
            </a:r>
            <a:endParaRPr lang="en-US" dirty="0" smtClean="0"/>
          </a:p>
          <a:p>
            <a:endParaRPr lang="en-US" dirty="0" smtClean="0"/>
          </a:p>
          <a:p>
            <a:r>
              <a:rPr lang="en-US" dirty="0" smtClean="0"/>
              <a:t>06	02:15		</a:t>
            </a:r>
            <a:r>
              <a:rPr lang="en-US" dirty="0" err="1" smtClean="0"/>
              <a:t>Forskellige</a:t>
            </a:r>
            <a:r>
              <a:rPr lang="en-US" dirty="0" smtClean="0"/>
              <a:t> </a:t>
            </a:r>
            <a:r>
              <a:rPr lang="en-US" dirty="0" err="1" smtClean="0"/>
              <a:t>rørtværsnit</a:t>
            </a:r>
            <a:r>
              <a:rPr lang="en-US" dirty="0" smtClean="0"/>
              <a:t> =&gt; </a:t>
            </a:r>
            <a:r>
              <a:rPr lang="en-US" dirty="0" err="1" smtClean="0"/>
              <a:t>forskellige</a:t>
            </a:r>
            <a:r>
              <a:rPr lang="en-US" dirty="0" smtClean="0"/>
              <a:t> </a:t>
            </a:r>
            <a:r>
              <a:rPr lang="en-US" dirty="0" err="1" smtClean="0"/>
              <a:t>hastigheder</a:t>
            </a:r>
            <a:r>
              <a:rPr lang="en-US" dirty="0" smtClean="0"/>
              <a:t>, </a:t>
            </a:r>
          </a:p>
          <a:p>
            <a:r>
              <a:rPr lang="en-US" dirty="0" smtClean="0"/>
              <a:t>			</a:t>
            </a:r>
            <a:r>
              <a:rPr lang="en-US" dirty="0" err="1" smtClean="0"/>
              <a:t>laminært</a:t>
            </a:r>
            <a:r>
              <a:rPr lang="en-US" dirty="0" smtClean="0"/>
              <a:t> flow, </a:t>
            </a:r>
            <a:r>
              <a:rPr lang="en-US" dirty="0" err="1" smtClean="0"/>
              <a:t>trykfald</a:t>
            </a:r>
            <a:r>
              <a:rPr lang="en-US" dirty="0" smtClean="0"/>
              <a:t> </a:t>
            </a:r>
            <a:r>
              <a:rPr lang="en-US" dirty="0" err="1" smtClean="0"/>
              <a:t>i</a:t>
            </a:r>
            <a:r>
              <a:rPr lang="en-US" dirty="0" smtClean="0"/>
              <a:t> </a:t>
            </a:r>
            <a:r>
              <a:rPr lang="en-US" dirty="0" err="1" smtClean="0"/>
              <a:t>indsvævringer</a:t>
            </a:r>
            <a:r>
              <a:rPr lang="en-US" dirty="0" smtClean="0"/>
              <a:t>, </a:t>
            </a:r>
            <a:r>
              <a:rPr lang="en-US" dirty="0" err="1" smtClean="0"/>
              <a:t>kavitation</a:t>
            </a:r>
            <a:r>
              <a:rPr lang="en-US" dirty="0" smtClean="0"/>
              <a:t>, </a:t>
            </a:r>
          </a:p>
          <a:p>
            <a:r>
              <a:rPr lang="en-US" dirty="0" smtClean="0"/>
              <a:t>			</a:t>
            </a:r>
            <a:r>
              <a:rPr lang="en-US" dirty="0" err="1" smtClean="0"/>
              <a:t>billede</a:t>
            </a:r>
            <a:r>
              <a:rPr lang="en-US" dirty="0" smtClean="0"/>
              <a:t> </a:t>
            </a:r>
            <a:r>
              <a:rPr lang="en-US" dirty="0" err="1" smtClean="0"/>
              <a:t>af</a:t>
            </a:r>
            <a:r>
              <a:rPr lang="en-US" dirty="0" smtClean="0"/>
              <a:t> </a:t>
            </a:r>
            <a:r>
              <a:rPr lang="en-US" dirty="0" err="1" smtClean="0"/>
              <a:t>kaviteret</a:t>
            </a:r>
            <a:r>
              <a:rPr lang="en-US" dirty="0" smtClean="0"/>
              <a:t> </a:t>
            </a:r>
            <a:r>
              <a:rPr lang="en-US" dirty="0" err="1" smtClean="0"/>
              <a:t>komponent</a:t>
            </a:r>
            <a:r>
              <a:rPr lang="en-US" dirty="0" smtClean="0"/>
              <a:t>, </a:t>
            </a:r>
            <a:r>
              <a:rPr lang="en-US" dirty="0" err="1" smtClean="0"/>
              <a:t>gennemsigtige</a:t>
            </a:r>
            <a:r>
              <a:rPr lang="en-US" dirty="0" smtClean="0"/>
              <a:t> </a:t>
            </a:r>
          </a:p>
          <a:p>
            <a:r>
              <a:rPr lang="en-US" dirty="0" smtClean="0"/>
              <a:t>			</a:t>
            </a:r>
            <a:r>
              <a:rPr lang="en-US" dirty="0" err="1" smtClean="0"/>
              <a:t>komponenter</a:t>
            </a:r>
            <a:r>
              <a:rPr lang="en-US" dirty="0" smtClean="0"/>
              <a:t>, </a:t>
            </a:r>
            <a:r>
              <a:rPr lang="en-US" smtClean="0"/>
              <a:t>dieseleffekt</a:t>
            </a:r>
            <a:endParaRPr lang="en-US"/>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idehoved 3"/>
          <p:cNvSpPr>
            <a:spLocks noGrp="1"/>
          </p:cNvSpPr>
          <p:nvPr>
            <p:ph type="hdr" sz="quarter" idx="10"/>
          </p:nvPr>
        </p:nvSpPr>
        <p:spPr/>
        <p:txBody>
          <a:bodyPr/>
          <a:lstStyle/>
          <a:p>
            <a:r>
              <a:rPr lang="en-US" smtClean="0"/>
              <a:t>*</a:t>
            </a:r>
            <a:endParaRPr lang="en-US" sz="1200"/>
          </a:p>
        </p:txBody>
      </p:sp>
      <p:sp>
        <p:nvSpPr>
          <p:cNvPr id="5" name="Pladsholder til dato 4"/>
          <p:cNvSpPr>
            <a:spLocks noGrp="1"/>
          </p:cNvSpPr>
          <p:nvPr>
            <p:ph type="dt" idx="11"/>
          </p:nvPr>
        </p:nvSpPr>
        <p:spPr/>
        <p:txBody>
          <a:bodyPr/>
          <a:lstStyle/>
          <a:p>
            <a:r>
              <a:rPr lang="en-US" smtClean="0"/>
              <a:t>07/16/96</a:t>
            </a:r>
            <a:endParaRPr lang="en-US" sz="1200"/>
          </a:p>
        </p:txBody>
      </p:sp>
      <p:sp>
        <p:nvSpPr>
          <p:cNvPr id="6" name="Pladsholder til sidefod 5"/>
          <p:cNvSpPr>
            <a:spLocks noGrp="1"/>
          </p:cNvSpPr>
          <p:nvPr>
            <p:ph type="ftr" sz="quarter" idx="12"/>
          </p:nvPr>
        </p:nvSpPr>
        <p:spPr/>
        <p:txBody>
          <a:bodyPr/>
          <a:lstStyle/>
          <a:p>
            <a:r>
              <a:rPr lang="en-US" smtClean="0"/>
              <a:t>*</a:t>
            </a:r>
            <a:endParaRPr lang="en-US" sz="1200"/>
          </a:p>
        </p:txBody>
      </p:sp>
      <p:sp>
        <p:nvSpPr>
          <p:cNvPr id="7" name="Pladsholder til diasnummer 6"/>
          <p:cNvSpPr>
            <a:spLocks noGrp="1"/>
          </p:cNvSpPr>
          <p:nvPr>
            <p:ph type="sldNum" sz="quarter" idx="13"/>
          </p:nvPr>
        </p:nvSpPr>
        <p:spPr/>
        <p:txBody>
          <a:bodyPr/>
          <a:lstStyle/>
          <a:p>
            <a:r>
              <a:rPr lang="en-US" smtClean="0"/>
              <a:t>##</a:t>
            </a:r>
            <a:endParaRPr lang="en-US" sz="1200"/>
          </a:p>
        </p:txBody>
      </p:sp>
    </p:spTree>
    <p:extLst>
      <p:ext uri="{BB962C8B-B14F-4D97-AF65-F5344CB8AC3E}">
        <p14:creationId xmlns:p14="http://schemas.microsoft.com/office/powerpoint/2010/main" val="1047345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noProof="1" smtClean="0"/>
              <a:t>All</a:t>
            </a:r>
            <a:r>
              <a:rPr lang="en-US" baseline="0" noProof="1" smtClean="0"/>
              <a:t> the following examples is </a:t>
            </a:r>
            <a:r>
              <a:rPr lang="en-US" b="1" baseline="0" noProof="1" smtClean="0"/>
              <a:t>loss free</a:t>
            </a:r>
            <a:r>
              <a:rPr lang="en-US" baseline="0" noProof="1" smtClean="0"/>
              <a:t>, meaning that all the energy is convertet from one stages to another without losses to the surroundings !!!</a:t>
            </a:r>
            <a:endParaRPr lang="en-US" noProof="1" smtClean="0"/>
          </a:p>
          <a:p>
            <a:r>
              <a:rPr lang="en-US" noProof="1" smtClean="0"/>
              <a:t>Explain  the equation using SI units</a:t>
            </a:r>
          </a:p>
          <a:p>
            <a:r>
              <a:rPr lang="da-DK" noProof="1" smtClean="0"/>
              <a:t>	- m [kg]</a:t>
            </a:r>
            <a:endParaRPr lang="en-US" noProof="1" smtClean="0"/>
          </a:p>
          <a:p>
            <a:r>
              <a:rPr lang="da-DK" noProof="1" smtClean="0"/>
              <a:t>	- a [m/s</a:t>
            </a:r>
            <a:r>
              <a:rPr lang="da-DK" baseline="30000" noProof="1" smtClean="0"/>
              <a:t>2</a:t>
            </a:r>
            <a:r>
              <a:rPr lang="da-DK" noProof="1" smtClean="0"/>
              <a:t>]</a:t>
            </a:r>
          </a:p>
          <a:p>
            <a:r>
              <a:rPr lang="da-DK" noProof="1" smtClean="0"/>
              <a:t>	- F [kg*m/s</a:t>
            </a:r>
            <a:r>
              <a:rPr lang="da-DK" baseline="30000" noProof="1" smtClean="0"/>
              <a:t>2</a:t>
            </a:r>
            <a:r>
              <a:rPr lang="da-DK" baseline="0" noProof="1" smtClean="0"/>
              <a:t>=N</a:t>
            </a:r>
            <a:r>
              <a:rPr lang="da-DK" noProof="1" smtClean="0"/>
              <a:t>]</a:t>
            </a:r>
          </a:p>
          <a:p>
            <a:r>
              <a:rPr lang="da-DK" noProof="1" smtClean="0"/>
              <a:t>	- F</a:t>
            </a:r>
            <a:r>
              <a:rPr lang="da-DK" sz="1100" baseline="-25000" noProof="1" smtClean="0"/>
              <a:t>G</a:t>
            </a:r>
            <a:r>
              <a:rPr lang="da-DK" sz="1100" baseline="0" noProof="1" smtClean="0"/>
              <a:t> = Weight forse</a:t>
            </a:r>
            <a:endParaRPr lang="en-US" baseline="-25000" noProof="1" smtClean="0"/>
          </a:p>
          <a:p>
            <a:r>
              <a:rPr lang="en-US" noProof="1" smtClean="0"/>
              <a:t> and give an example</a:t>
            </a:r>
            <a:r>
              <a:rPr lang="en-US" baseline="0" noProof="1" smtClean="0"/>
              <a:t> on the whiteboard</a:t>
            </a:r>
          </a:p>
          <a:p>
            <a:r>
              <a:rPr lang="da-DK" baseline="0" noProof="1" smtClean="0"/>
              <a:t>	</a:t>
            </a:r>
          </a:p>
          <a:p>
            <a:r>
              <a:rPr lang="da-DK" baseline="0" noProof="1" smtClean="0"/>
              <a:t>	- Man with a weight of 100 kg will resulte in a Force of 9.81x100=981 N</a:t>
            </a:r>
          </a:p>
          <a:p>
            <a:endParaRPr lang="da-DK" baseline="0" noProof="1" smtClean="0"/>
          </a:p>
          <a:p>
            <a:r>
              <a:rPr lang="da-DK" baseline="0" noProof="1" smtClean="0"/>
              <a:t>In practice it is general adequate to use g=10N = 1dN</a:t>
            </a:r>
          </a:p>
          <a:p>
            <a:endParaRPr lang="da-DK" baseline="0" noProof="1" smtClean="0"/>
          </a:p>
          <a:p>
            <a:endParaRPr lang="en-US"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noProof="1" smtClean="0"/>
              <a:t>Explain  the equation and give an example</a:t>
            </a:r>
            <a:r>
              <a:rPr lang="en-US" baseline="0" noProof="1" smtClean="0"/>
              <a:t> on the whiteboard </a:t>
            </a:r>
          </a:p>
          <a:p>
            <a:r>
              <a:rPr lang="da-DK" baseline="0" noProof="1" smtClean="0"/>
              <a:t>	- Man with a weight of 100 kg will resulte in a Force of 9.81x100=981 N (1000 N)</a:t>
            </a:r>
          </a:p>
          <a:p>
            <a:endParaRPr lang="da-DK" baseline="0" noProof="1" smtClean="0"/>
          </a:p>
          <a:p>
            <a:endParaRPr lang="da-DK" baseline="0" noProof="1" smtClean="0"/>
          </a:p>
          <a:p>
            <a:r>
              <a:rPr lang="da-DK" baseline="0" noProof="1" smtClean="0"/>
              <a:t>	- If we place the man on top of a cylinder with a diameter of 20 mm (0,02 m</a:t>
            </a:r>
            <a:r>
              <a:rPr lang="da-DK" baseline="30000" noProof="1" smtClean="0"/>
              <a:t>2</a:t>
            </a:r>
            <a:r>
              <a:rPr lang="da-DK" baseline="0" noProof="1" smtClean="0"/>
              <a:t>) the pressure would be</a:t>
            </a:r>
          </a:p>
          <a:p>
            <a:r>
              <a:rPr lang="da-DK" baseline="0" noProof="1" smtClean="0"/>
              <a:t>		A= (pi/4)*d</a:t>
            </a:r>
            <a:r>
              <a:rPr lang="da-DK" baseline="30000" noProof="1" smtClean="0"/>
              <a:t>2</a:t>
            </a:r>
            <a:r>
              <a:rPr lang="da-DK" baseline="0" noProof="1" smtClean="0"/>
              <a:t> = (3.14/4)*0.020</a:t>
            </a:r>
            <a:r>
              <a:rPr lang="da-DK" baseline="30000" noProof="1" smtClean="0"/>
              <a:t>2</a:t>
            </a:r>
            <a:r>
              <a:rPr lang="da-DK" baseline="0" noProof="1" smtClean="0"/>
              <a:t> = 0.000314 m</a:t>
            </a:r>
            <a:r>
              <a:rPr lang="da-DK" baseline="30000" noProof="1" smtClean="0"/>
              <a:t>2</a:t>
            </a:r>
          </a:p>
          <a:p>
            <a:endParaRPr lang="da-DK" baseline="0" noProof="1" smtClean="0"/>
          </a:p>
          <a:p>
            <a:r>
              <a:rPr lang="da-DK" baseline="0" noProof="1" smtClean="0"/>
              <a:t>		p=1000/0.000314 = 3124203 PA = 31.24 bar</a:t>
            </a:r>
          </a:p>
          <a:p>
            <a:endParaRPr lang="da-DK" baseline="0" noProof="1" smtClean="0"/>
          </a:p>
          <a:p>
            <a:r>
              <a:rPr lang="da-DK" baseline="0" noProof="1" smtClean="0"/>
              <a:t>		1 bar = 14.50 PSI (</a:t>
            </a:r>
            <a:r>
              <a:rPr kumimoji="1" lang="en-US" sz="1200" b="1" kern="1200" dirty="0" smtClean="0">
                <a:solidFill>
                  <a:schemeClr val="tx1"/>
                </a:solidFill>
                <a:latin typeface="Tahoma" pitchFamily="34" charset="0"/>
                <a:ea typeface="+mn-ea"/>
                <a:cs typeface="+mn-cs"/>
              </a:rPr>
              <a:t>pounds per square inch</a:t>
            </a:r>
            <a:r>
              <a:rPr lang="da-DK" baseline="0" noProof="1" smtClean="0"/>
              <a:t>)</a:t>
            </a:r>
          </a:p>
          <a:p>
            <a:endParaRPr lang="da-DK" baseline="0" noProof="1" smtClean="0"/>
          </a:p>
          <a:p>
            <a:r>
              <a:rPr lang="da-DK" baseline="0" noProof="1" smtClean="0"/>
              <a:t>		p</a:t>
            </a:r>
            <a:r>
              <a:rPr lang="da-DK" baseline="-25000" noProof="1" smtClean="0"/>
              <a:t>PSI</a:t>
            </a:r>
            <a:r>
              <a:rPr lang="da-DK" baseline="0" noProof="1" smtClean="0"/>
              <a:t> = 3.97*14.50= 58 PSI</a:t>
            </a:r>
          </a:p>
          <a:p>
            <a:r>
              <a:rPr lang="da-DK" baseline="0" noProof="1" smtClean="0"/>
              <a:t> </a:t>
            </a:r>
          </a:p>
          <a:p>
            <a:r>
              <a:rPr lang="da-DK" baseline="0" noProof="1" smtClean="0"/>
              <a:t> </a:t>
            </a:r>
          </a:p>
          <a:p>
            <a:r>
              <a:rPr lang="da-DK" baseline="0" noProof="1" smtClean="0"/>
              <a:t>In practice it is general adequate to use g=10N = 1dN</a:t>
            </a:r>
            <a:endParaRPr lang="en-US"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a-DK" b="1" noProof="1" smtClean="0"/>
              <a:t>Witch force</a:t>
            </a:r>
            <a:r>
              <a:rPr lang="da-DK" b="1" baseline="0" noProof="1" smtClean="0"/>
              <a:t> is the greatest due to the amout of oil? </a:t>
            </a:r>
          </a:p>
          <a:p>
            <a:r>
              <a:rPr lang="da-DK" b="0" baseline="0" noProof="1" smtClean="0"/>
              <a:t>They are equal due to the </a:t>
            </a:r>
            <a:r>
              <a:rPr lang="da-DK" baseline="0" noProof="1" smtClean="0"/>
              <a:t>same pressure hight of the fluid, even though the amount of fulied is not the same (volume = mass)</a:t>
            </a:r>
          </a:p>
          <a:p>
            <a:r>
              <a:rPr lang="da-DK" baseline="0" noProof="1" smtClean="0"/>
              <a:t>		</a:t>
            </a:r>
          </a:p>
          <a:p>
            <a:r>
              <a:rPr lang="da-DK" baseline="0" noProof="1" smtClean="0"/>
              <a:t>		The pressure is the same due to </a:t>
            </a:r>
            <a:r>
              <a:rPr lang="da-DK" b="1" baseline="0" noProof="1" smtClean="0"/>
              <a:t>p=rho*g*h</a:t>
            </a:r>
          </a:p>
          <a:p>
            <a:r>
              <a:rPr lang="da-DK" baseline="0" noProof="1" smtClean="0"/>
              <a:t>		</a:t>
            </a:r>
          </a:p>
          <a:p>
            <a:r>
              <a:rPr lang="da-DK" baseline="0" noProof="1" smtClean="0"/>
              <a:t>		</a:t>
            </a:r>
            <a:r>
              <a:rPr lang="da-DK" b="1" baseline="0" noProof="1" smtClean="0"/>
              <a:t>rho= density</a:t>
            </a:r>
          </a:p>
          <a:p>
            <a:endParaRPr lang="da-DK" baseline="0" noProof="1" smtClean="0"/>
          </a:p>
          <a:p>
            <a:r>
              <a:rPr lang="da-DK" baseline="0" noProof="1" smtClean="0"/>
              <a:t>		that means that p*A</a:t>
            </a:r>
            <a:r>
              <a:rPr lang="da-DK" baseline="-25000" noProof="1" smtClean="0"/>
              <a:t>1</a:t>
            </a:r>
            <a:r>
              <a:rPr lang="da-DK" baseline="0" noProof="1" smtClean="0"/>
              <a:t> is equal to p*A</a:t>
            </a:r>
            <a:r>
              <a:rPr lang="da-DK" baseline="-25000" noProof="1" smtClean="0"/>
              <a:t>2</a:t>
            </a:r>
            <a:r>
              <a:rPr lang="da-DK" baseline="0" noProof="1" smtClean="0"/>
              <a:t> and to p*A</a:t>
            </a:r>
            <a:r>
              <a:rPr lang="da-DK" baseline="-25000" noProof="1" smtClean="0"/>
              <a:t>3</a:t>
            </a:r>
            <a:r>
              <a:rPr lang="da-DK" baseline="0" noProof="1" smtClean="0"/>
              <a:t> so F1=F2=F2</a:t>
            </a:r>
          </a:p>
          <a:p>
            <a:r>
              <a:rPr lang="da-DK" baseline="0" noProof="1" smtClean="0"/>
              <a:t>		even though the amount of fluid isn’t the same in the containers</a:t>
            </a:r>
            <a:endParaRPr lang="en-US"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baseline="0" noProof="1" smtClean="0"/>
              <a:t>Pascal found that…</a:t>
            </a:r>
            <a:r>
              <a:rPr lang="en-US" noProof="1" smtClean="0"/>
              <a:t>Pressure due to external forces…</a:t>
            </a:r>
            <a:endParaRPr lang="en-US" baseline="0" noProof="1" smtClean="0"/>
          </a:p>
          <a:p>
            <a:endParaRPr lang="en-US" baseline="0" noProof="1" smtClean="0"/>
          </a:p>
          <a:p>
            <a:r>
              <a:rPr lang="en-US" baseline="0" noProof="1" smtClean="0"/>
              <a:t>Weight force = m*g</a:t>
            </a:r>
            <a:endParaRPr lang="en-US"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noProof="1" smtClean="0"/>
              <a:t>Pressure act equally on all sides</a:t>
            </a:r>
            <a:r>
              <a:rPr lang="en-US" noProof="1" smtClean="0"/>
              <a:t>. </a:t>
            </a:r>
          </a:p>
          <a:p>
            <a:r>
              <a:rPr lang="en-US" b="1" noProof="1" smtClean="0"/>
              <a:t>Neglecting pressure</a:t>
            </a:r>
            <a:r>
              <a:rPr lang="en-US" baseline="0" noProof="1" smtClean="0"/>
              <a:t> due to gravity, pressure is equal at all points. (This can be done in modern hydraulic due to the high operational pressures)</a:t>
            </a:r>
          </a:p>
          <a:p>
            <a:endParaRPr lang="en-US" baseline="0" noProof="1" smtClean="0"/>
          </a:p>
          <a:p>
            <a:r>
              <a:rPr lang="en-US" baseline="0" noProof="1" smtClean="0"/>
              <a:t>		p=F/A</a:t>
            </a:r>
            <a:endParaRPr lang="en-US"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da-DK" b="1" u="sng" noProof="1" smtClean="0"/>
              <a:t>Force</a:t>
            </a:r>
            <a:r>
              <a:rPr lang="da-DK" b="1" u="sng" baseline="0" noProof="1" smtClean="0"/>
              <a:t> Transmission (constant pressure)</a:t>
            </a:r>
            <a:endParaRPr lang="da-DK" b="1" u="sng" noProof="1" smtClean="0"/>
          </a:p>
          <a:p>
            <a:r>
              <a:rPr lang="da-DK" b="1" noProof="1" smtClean="0"/>
              <a:t>Calculate on the witeboard the relationship</a:t>
            </a:r>
            <a:r>
              <a:rPr lang="da-DK" b="1" baseline="0" noProof="1" smtClean="0"/>
              <a:t> between F1,A1 and F2, A2 </a:t>
            </a:r>
          </a:p>
          <a:p>
            <a:endParaRPr lang="da-DK" baseline="0" noProof="1" smtClean="0"/>
          </a:p>
          <a:p>
            <a:r>
              <a:rPr lang="da-DK" i="1" baseline="0" noProof="1" smtClean="0"/>
              <a:t>P</a:t>
            </a:r>
            <a:r>
              <a:rPr lang="da-DK" i="0" baseline="0" noProof="1" smtClean="0"/>
              <a:t>= F</a:t>
            </a:r>
            <a:r>
              <a:rPr lang="da-DK" i="0" baseline="-25000" noProof="1" smtClean="0"/>
              <a:t>1</a:t>
            </a:r>
            <a:r>
              <a:rPr lang="da-DK" i="0" baseline="0" noProof="1" smtClean="0"/>
              <a:t> /A</a:t>
            </a:r>
            <a:r>
              <a:rPr lang="da-DK" i="0" baseline="-25000" noProof="1" smtClean="0"/>
              <a:t>1</a:t>
            </a:r>
            <a:r>
              <a:rPr lang="da-DK" i="0" baseline="0" noProof="1" smtClean="0"/>
              <a:t>  Pressure act at every point of the system meaning F</a:t>
            </a:r>
            <a:r>
              <a:rPr lang="da-DK" i="0" baseline="-25000" noProof="1" smtClean="0"/>
              <a:t>2</a:t>
            </a:r>
            <a:r>
              <a:rPr lang="da-DK" i="0" baseline="0" noProof="1" smtClean="0"/>
              <a:t> = </a:t>
            </a:r>
            <a:r>
              <a:rPr lang="da-DK" i="1" baseline="0" noProof="1" smtClean="0"/>
              <a:t>p </a:t>
            </a:r>
            <a:r>
              <a:rPr lang="da-DK" i="0" baseline="0" noProof="1" smtClean="0"/>
              <a:t>• A</a:t>
            </a:r>
            <a:r>
              <a:rPr lang="da-DK" i="0" baseline="-25000" noProof="1" smtClean="0"/>
              <a:t>2</a:t>
            </a:r>
            <a:r>
              <a:rPr lang="da-DK" i="0" baseline="0" noProof="1" smtClean="0"/>
              <a:t> </a:t>
            </a:r>
          </a:p>
          <a:p>
            <a:endParaRPr lang="da-DK" i="0" baseline="0" noProof="1" smtClean="0"/>
          </a:p>
          <a:p>
            <a:r>
              <a:rPr lang="da-DK" i="0" baseline="0" noProof="1" smtClean="0"/>
              <a:t>F</a:t>
            </a:r>
            <a:r>
              <a:rPr lang="da-DK" i="0" baseline="-25000" noProof="1" smtClean="0"/>
              <a:t>1</a:t>
            </a:r>
            <a:r>
              <a:rPr lang="da-DK" i="0" baseline="0" noProof="1" smtClean="0"/>
              <a:t> /A</a:t>
            </a:r>
            <a:r>
              <a:rPr lang="da-DK" i="0" baseline="-25000" noProof="1" smtClean="0"/>
              <a:t>1</a:t>
            </a:r>
            <a:r>
              <a:rPr lang="da-DK" i="0" baseline="0" noProof="1" smtClean="0"/>
              <a:t> = F</a:t>
            </a:r>
            <a:r>
              <a:rPr lang="da-DK" i="0" baseline="-25000" noProof="1" smtClean="0"/>
              <a:t>2</a:t>
            </a:r>
            <a:r>
              <a:rPr lang="da-DK" i="0" baseline="0" noProof="1" smtClean="0"/>
              <a:t> /A</a:t>
            </a:r>
            <a:r>
              <a:rPr lang="da-DK" i="0" baseline="-25000" noProof="1" smtClean="0"/>
              <a:t>2    </a:t>
            </a:r>
            <a:r>
              <a:rPr lang="da-DK" i="0" baseline="0" noProof="1" smtClean="0"/>
              <a:t> </a:t>
            </a:r>
            <a:r>
              <a:rPr lang="da-DK" i="0" baseline="0" noProof="1" smtClean="0">
                <a:sym typeface="Wingdings" pitchFamily="2" charset="2"/>
              </a:rPr>
              <a:t>    </a:t>
            </a:r>
            <a:r>
              <a:rPr lang="da-DK" b="1" i="0" baseline="0" noProof="1" smtClean="0"/>
              <a:t>F</a:t>
            </a:r>
            <a:r>
              <a:rPr lang="da-DK" b="1" i="0" baseline="-25000" noProof="1" smtClean="0"/>
              <a:t>1</a:t>
            </a:r>
            <a:r>
              <a:rPr lang="da-DK" b="1" i="0" baseline="0" noProof="1" smtClean="0"/>
              <a:t> /F</a:t>
            </a:r>
            <a:r>
              <a:rPr lang="da-DK" b="1" i="0" baseline="-25000" noProof="1" smtClean="0"/>
              <a:t>2</a:t>
            </a:r>
            <a:r>
              <a:rPr lang="da-DK" b="1" i="0" baseline="0" noProof="1" smtClean="0"/>
              <a:t> = A</a:t>
            </a:r>
            <a:r>
              <a:rPr lang="da-DK" b="1" i="0" baseline="-25000" noProof="1" smtClean="0"/>
              <a:t>1</a:t>
            </a:r>
            <a:r>
              <a:rPr lang="da-DK" b="1" i="0" baseline="0" noProof="1" smtClean="0"/>
              <a:t>/A</a:t>
            </a:r>
            <a:r>
              <a:rPr lang="da-DK" b="1" i="0" baseline="-25000" noProof="1" smtClean="0"/>
              <a:t>2	</a:t>
            </a:r>
            <a:r>
              <a:rPr lang="da-DK" i="0" baseline="0" noProof="1" smtClean="0"/>
              <a:t> The forces are in the same ration as the areas</a:t>
            </a:r>
            <a:endParaRPr lang="da-DK" i="0" baseline="-25000" noProof="1" smtClean="0"/>
          </a:p>
          <a:p>
            <a:endParaRPr lang="da-DK" i="0" baseline="-25000" noProof="1" smtClean="0"/>
          </a:p>
          <a:p>
            <a:r>
              <a:rPr lang="da-DK" i="0" baseline="0" noProof="1" smtClean="0"/>
              <a:t>s</a:t>
            </a:r>
            <a:r>
              <a:rPr lang="da-DK" i="0" baseline="-25000" noProof="1" smtClean="0"/>
              <a:t>1</a:t>
            </a:r>
            <a:r>
              <a:rPr lang="da-DK" i="0" baseline="0" noProof="1" smtClean="0"/>
              <a:t> /s</a:t>
            </a:r>
            <a:r>
              <a:rPr lang="da-DK" i="0" baseline="-25000" noProof="1" smtClean="0"/>
              <a:t>2</a:t>
            </a:r>
            <a:r>
              <a:rPr lang="da-DK" i="0" baseline="0" noProof="1" smtClean="0"/>
              <a:t> = A</a:t>
            </a:r>
            <a:r>
              <a:rPr lang="da-DK" i="0" baseline="-25000" noProof="1" smtClean="0"/>
              <a:t>2</a:t>
            </a:r>
            <a:r>
              <a:rPr lang="da-DK" i="0" baseline="0" noProof="1" smtClean="0"/>
              <a:t> /A</a:t>
            </a:r>
            <a:r>
              <a:rPr lang="da-DK" i="0" baseline="-25000" noProof="1" smtClean="0"/>
              <a:t>1</a:t>
            </a:r>
            <a:r>
              <a:rPr lang="da-DK" i="0" baseline="0" noProof="1" smtClean="0"/>
              <a:t>  distance the pistons will travel behave in inverse proportional to the areas</a:t>
            </a:r>
            <a:endParaRPr lang="da-DK" i="1" baseline="0" noProof="1" smtClean="0"/>
          </a:p>
          <a:p>
            <a:r>
              <a:rPr lang="da-DK" noProof="1" smtClean="0"/>
              <a:t> </a:t>
            </a:r>
          </a:p>
          <a:p>
            <a:r>
              <a:rPr lang="en-US" noProof="1" smtClean="0"/>
              <a:t>Area of Circle</a:t>
            </a:r>
            <a:r>
              <a:rPr lang="en-US" baseline="0" noProof="1" smtClean="0"/>
              <a:t> A=(pi/4)*d</a:t>
            </a:r>
            <a:r>
              <a:rPr lang="en-US" baseline="30000" noProof="1" smtClean="0"/>
              <a:t>2</a:t>
            </a:r>
          </a:p>
          <a:p>
            <a:endParaRPr lang="en-US" baseline="0" noProof="1" smtClean="0"/>
          </a:p>
          <a:p>
            <a:r>
              <a:rPr lang="en-US" b="1" baseline="0" noProof="1" smtClean="0"/>
              <a:t>Give an excample</a:t>
            </a:r>
            <a:endParaRPr lang="en-US" b="1" baseline="30000" noProof="1" smtClean="0"/>
          </a:p>
          <a:p>
            <a:r>
              <a:rPr lang="en-US" b="0" baseline="0" noProof="1" smtClean="0"/>
              <a:t>m1 =100 kg				100 kg</a:t>
            </a:r>
          </a:p>
          <a:p>
            <a:r>
              <a:rPr lang="en-US" b="0" baseline="0" noProof="1" smtClean="0"/>
              <a:t>d1 = 20 mm				50 mm</a:t>
            </a:r>
          </a:p>
          <a:p>
            <a:r>
              <a:rPr lang="en-US" b="0" baseline="0" noProof="1" smtClean="0"/>
              <a:t>d2 = 1000 mm			1000 mm</a:t>
            </a:r>
          </a:p>
          <a:p>
            <a:r>
              <a:rPr lang="en-US" b="0" noProof="1" smtClean="0"/>
              <a:t>F1</a:t>
            </a:r>
            <a:r>
              <a:rPr lang="en-US" b="0" baseline="0" noProof="1" smtClean="0"/>
              <a:t> = 981 N				981 N</a:t>
            </a:r>
          </a:p>
          <a:p>
            <a:pPr>
              <a:buFont typeface="Symbol"/>
              <a:buChar char="Þ"/>
            </a:pPr>
            <a:r>
              <a:rPr lang="en-US" b="0" baseline="0" noProof="1" smtClean="0"/>
              <a:t>F2 = 2452500 N			392400 N</a:t>
            </a:r>
          </a:p>
          <a:p>
            <a:pPr>
              <a:buFont typeface="Symbol"/>
              <a:buChar char="Þ"/>
            </a:pPr>
            <a:r>
              <a:rPr lang="en-US" b="0" baseline="0" noProof="1" smtClean="0"/>
              <a:t>m2 =245250 kg			3924 kg</a:t>
            </a:r>
            <a:endParaRPr lang="en-US" b="0" noProof="1" smtClean="0"/>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da-DK" b="1" u="sng" noProof="1" smtClean="0"/>
              <a:t>Pressure Transmission (constant Force)</a:t>
            </a:r>
          </a:p>
          <a:p>
            <a:endParaRPr lang="da-DK" b="1" u="sng" noProof="1" smtClean="0"/>
          </a:p>
          <a:p>
            <a:r>
              <a:rPr lang="da-DK" b="1" u="none" noProof="1" smtClean="0"/>
              <a:t>Can be used to step up</a:t>
            </a:r>
            <a:r>
              <a:rPr lang="da-DK" b="1" u="none" baseline="0" noProof="1" smtClean="0"/>
              <a:t> pressures in hydraulic systems</a:t>
            </a:r>
            <a:endParaRPr lang="da-DK" b="1" u="none" noProof="1" smtClean="0"/>
          </a:p>
          <a:p>
            <a:r>
              <a:rPr lang="da-DK" b="1" noProof="1" smtClean="0"/>
              <a:t>Instead </a:t>
            </a:r>
            <a:r>
              <a:rPr lang="da-DK" b="1" noProof="1" smtClean="0"/>
              <a:t>of transmitting different forces we can transmit different pressures</a:t>
            </a:r>
          </a:p>
          <a:p>
            <a:r>
              <a:rPr lang="da-DK" noProof="1" smtClean="0"/>
              <a:t>Two pistons of different sizes</a:t>
            </a:r>
            <a:r>
              <a:rPr lang="da-DK" baseline="0" noProof="1" smtClean="0"/>
              <a:t> are connected by means of a rod.</a:t>
            </a:r>
          </a:p>
          <a:p>
            <a:r>
              <a:rPr lang="da-DK" baseline="0" noProof="1" smtClean="0"/>
              <a:t>If area </a:t>
            </a:r>
            <a:r>
              <a:rPr lang="da-DK" i="1" baseline="0" noProof="1" smtClean="0"/>
              <a:t>A</a:t>
            </a:r>
            <a:r>
              <a:rPr lang="da-DK" i="1" baseline="-25000" noProof="1" smtClean="0"/>
              <a:t>1</a:t>
            </a:r>
            <a:r>
              <a:rPr lang="da-DK" baseline="0" noProof="1" smtClean="0"/>
              <a:t> is pressurised with pressure </a:t>
            </a:r>
            <a:r>
              <a:rPr lang="da-DK" i="1" baseline="0" noProof="1" smtClean="0"/>
              <a:t>p</a:t>
            </a:r>
            <a:r>
              <a:rPr lang="da-DK" i="1" baseline="-25000" noProof="1" smtClean="0"/>
              <a:t>1</a:t>
            </a:r>
            <a:r>
              <a:rPr lang="da-DK" baseline="0" noProof="1" smtClean="0"/>
              <a:t> a force </a:t>
            </a:r>
            <a:r>
              <a:rPr lang="da-DK" i="1" baseline="0" noProof="1" smtClean="0"/>
              <a:t>F</a:t>
            </a:r>
            <a:r>
              <a:rPr lang="da-DK" i="1" baseline="-25000" noProof="1" smtClean="0"/>
              <a:t>1</a:t>
            </a:r>
            <a:r>
              <a:rPr lang="da-DK" baseline="0" noProof="1" smtClean="0"/>
              <a:t> is transfered via the rod to area </a:t>
            </a:r>
            <a:r>
              <a:rPr lang="da-DK" i="1" baseline="0" noProof="1" smtClean="0"/>
              <a:t>A</a:t>
            </a:r>
            <a:r>
              <a:rPr lang="da-DK" i="1" baseline="-25000" noProof="1" smtClean="0"/>
              <a:t>2 </a:t>
            </a:r>
            <a:r>
              <a:rPr lang="da-DK" i="1" baseline="0" noProof="1" smtClean="0"/>
              <a:t> </a:t>
            </a:r>
            <a:r>
              <a:rPr lang="da-DK" i="0" baseline="0" noProof="1" smtClean="0"/>
              <a:t>and course pressure </a:t>
            </a:r>
            <a:r>
              <a:rPr lang="da-DK" i="1" baseline="0" noProof="1" smtClean="0"/>
              <a:t>p</a:t>
            </a:r>
            <a:r>
              <a:rPr lang="da-DK" i="1" baseline="-25000" noProof="1" smtClean="0"/>
              <a:t>2</a:t>
            </a:r>
            <a:endParaRPr lang="da-DK" baseline="-25000" noProof="1" smtClean="0"/>
          </a:p>
          <a:p>
            <a:endParaRPr lang="da-DK" baseline="0" noProof="1" smtClean="0"/>
          </a:p>
          <a:p>
            <a:r>
              <a:rPr lang="da-DK" i="0" baseline="0" noProof="1" smtClean="0"/>
              <a:t>F</a:t>
            </a:r>
            <a:r>
              <a:rPr lang="da-DK" i="0" baseline="-25000" noProof="1" smtClean="0"/>
              <a:t>1</a:t>
            </a:r>
            <a:r>
              <a:rPr lang="da-DK" i="0" baseline="0" noProof="1" smtClean="0"/>
              <a:t> = F</a:t>
            </a:r>
            <a:r>
              <a:rPr lang="da-DK" i="0" baseline="-25000" noProof="1" smtClean="0"/>
              <a:t>2</a:t>
            </a:r>
            <a:endParaRPr lang="da-DK" i="0" baseline="0" noProof="1" smtClean="0"/>
          </a:p>
          <a:p>
            <a:r>
              <a:rPr lang="da-DK" i="0" baseline="0" noProof="1" smtClean="0"/>
              <a:t>F</a:t>
            </a:r>
            <a:r>
              <a:rPr lang="da-DK" i="0" baseline="-25000" noProof="1" smtClean="0"/>
              <a:t>1</a:t>
            </a:r>
            <a:r>
              <a:rPr lang="da-DK" i="0" baseline="0" noProof="1" smtClean="0"/>
              <a:t> = </a:t>
            </a:r>
            <a:r>
              <a:rPr lang="da-DK" i="1" baseline="0" noProof="1" smtClean="0"/>
              <a:t>p</a:t>
            </a:r>
            <a:r>
              <a:rPr lang="da-DK" i="1" baseline="-25000" noProof="1" smtClean="0"/>
              <a:t>1</a:t>
            </a:r>
            <a:r>
              <a:rPr lang="da-DK" i="1" baseline="0" noProof="1" smtClean="0"/>
              <a:t> </a:t>
            </a:r>
            <a:r>
              <a:rPr lang="da-DK" i="0" baseline="0" noProof="1" smtClean="0"/>
              <a:t>• A</a:t>
            </a:r>
            <a:r>
              <a:rPr lang="da-DK" i="0" baseline="-25000" noProof="1" smtClean="0"/>
              <a:t>1</a:t>
            </a:r>
            <a:r>
              <a:rPr lang="da-DK" i="0" baseline="0" noProof="1" smtClean="0"/>
              <a:t>  ; F</a:t>
            </a:r>
            <a:r>
              <a:rPr lang="da-DK" i="0" baseline="-25000" noProof="1" smtClean="0"/>
              <a:t>2</a:t>
            </a:r>
            <a:r>
              <a:rPr lang="da-DK" i="0" baseline="0" noProof="1" smtClean="0"/>
              <a:t> = </a:t>
            </a:r>
            <a:r>
              <a:rPr lang="da-DK" i="1" baseline="0" noProof="1" smtClean="0"/>
              <a:t>p</a:t>
            </a:r>
            <a:r>
              <a:rPr lang="da-DK" i="1" baseline="-25000" noProof="1" smtClean="0"/>
              <a:t>2</a:t>
            </a:r>
            <a:r>
              <a:rPr lang="da-DK" i="1" baseline="0" noProof="1" smtClean="0"/>
              <a:t> </a:t>
            </a:r>
            <a:r>
              <a:rPr lang="da-DK" i="0" baseline="0" noProof="1" smtClean="0"/>
              <a:t>• A</a:t>
            </a:r>
            <a:r>
              <a:rPr lang="da-DK" i="0" baseline="-25000" noProof="1" smtClean="0"/>
              <a:t>2</a:t>
            </a:r>
            <a:r>
              <a:rPr lang="da-DK" i="0" baseline="0" noProof="1" smtClean="0"/>
              <a:t> </a:t>
            </a:r>
          </a:p>
          <a:p>
            <a:endParaRPr lang="da-DK" i="0" baseline="0" noProof="1" smtClean="0"/>
          </a:p>
          <a:p>
            <a:r>
              <a:rPr lang="da-DK" b="1" i="0" baseline="0" noProof="1" smtClean="0"/>
              <a:t>Give excample</a:t>
            </a:r>
          </a:p>
          <a:p>
            <a:r>
              <a:rPr lang="da-DK" b="0" i="0" baseline="0" noProof="1" smtClean="0"/>
              <a:t>d1 = 1000 mm		1000 mm</a:t>
            </a:r>
          </a:p>
          <a:p>
            <a:r>
              <a:rPr lang="da-DK" b="0" i="0" baseline="0" noProof="1" smtClean="0"/>
              <a:t>d2 = 20 mm			50 mm</a:t>
            </a:r>
          </a:p>
          <a:p>
            <a:r>
              <a:rPr lang="da-DK" b="0" i="0" baseline="0" noProof="1" smtClean="0"/>
              <a:t>P1 = 10 bar			10 bar</a:t>
            </a:r>
          </a:p>
          <a:p>
            <a:endParaRPr lang="da-DK" b="0" i="0" baseline="0" noProof="1" smtClean="0"/>
          </a:p>
          <a:p>
            <a:pPr>
              <a:buFont typeface="Symbol"/>
              <a:buChar char="Þ"/>
            </a:pPr>
            <a:r>
              <a:rPr lang="da-DK" b="0" i="0" baseline="0" noProof="1" smtClean="0"/>
              <a:t>p2 = 25000 bar		397 bar</a:t>
            </a:r>
          </a:p>
          <a:p>
            <a:endParaRPr lang="da-DK" i="0" baseline="0" noProof="1" smtClean="0"/>
          </a:p>
          <a:p>
            <a:r>
              <a:rPr lang="da-DK" i="0" baseline="0" noProof="1" smtClean="0"/>
              <a:t>p</a:t>
            </a:r>
            <a:r>
              <a:rPr lang="da-DK" i="0" baseline="-25000" noProof="1" smtClean="0"/>
              <a:t>1</a:t>
            </a:r>
            <a:r>
              <a:rPr lang="da-DK" i="0" baseline="0" noProof="1" smtClean="0"/>
              <a:t> /p</a:t>
            </a:r>
            <a:r>
              <a:rPr lang="da-DK" i="0" baseline="-25000" noProof="1" smtClean="0"/>
              <a:t>2</a:t>
            </a:r>
            <a:r>
              <a:rPr lang="da-DK" i="0" baseline="0" noProof="1" smtClean="0"/>
              <a:t> = A</a:t>
            </a:r>
            <a:r>
              <a:rPr lang="da-DK" i="0" baseline="-25000" noProof="1" smtClean="0"/>
              <a:t>2</a:t>
            </a:r>
            <a:r>
              <a:rPr lang="da-DK" i="0" baseline="0" noProof="1" smtClean="0"/>
              <a:t> /A</a:t>
            </a:r>
            <a:r>
              <a:rPr lang="da-DK" i="0" baseline="-25000" noProof="1" smtClean="0"/>
              <a:t>1</a:t>
            </a:r>
            <a:r>
              <a:rPr lang="da-DK" i="0" baseline="0" noProof="1" smtClean="0"/>
              <a:t>  </a:t>
            </a:r>
          </a:p>
          <a:p>
            <a:endParaRPr lang="da-DK" i="0" baseline="0" noProof="1" smtClean="0"/>
          </a:p>
          <a:p>
            <a:r>
              <a:rPr lang="da-DK" i="0" baseline="0" noProof="1" smtClean="0"/>
              <a:t>In pressure transmission units the pressure behave in inverse proportion to the areas.</a:t>
            </a:r>
            <a:endParaRPr lang="da-DK" i="1" baseline="0" noProof="1" smtClean="0"/>
          </a:p>
          <a:p>
            <a:r>
              <a:rPr lang="da-DK" noProof="1" smtClean="0"/>
              <a:t> </a:t>
            </a:r>
          </a:p>
          <a:p>
            <a:endParaRPr lang="en-US" noProof="1"/>
          </a:p>
        </p:txBody>
      </p:sp>
      <p:sp>
        <p:nvSpPr>
          <p:cNvPr id="4" name="Header Placeholder 3"/>
          <p:cNvSpPr>
            <a:spLocks noGrp="1"/>
          </p:cNvSpPr>
          <p:nvPr>
            <p:ph type="hdr" sz="quarter" idx="10"/>
          </p:nvPr>
        </p:nvSpPr>
        <p:spPr/>
        <p:txBody>
          <a:bodyPr/>
          <a:lstStyle/>
          <a:p>
            <a:r>
              <a:rPr lang="en-US" smtClean="0"/>
              <a:t>*</a:t>
            </a:r>
            <a:endParaRPr lang="en-US" sz="1200"/>
          </a:p>
        </p:txBody>
      </p:sp>
      <p:sp>
        <p:nvSpPr>
          <p:cNvPr id="5" name="Date Placeholder 4"/>
          <p:cNvSpPr>
            <a:spLocks noGrp="1"/>
          </p:cNvSpPr>
          <p:nvPr>
            <p:ph type="dt" idx="11"/>
          </p:nvPr>
        </p:nvSpPr>
        <p:spPr/>
        <p:txBody>
          <a:bodyPr/>
          <a:lstStyle/>
          <a:p>
            <a:r>
              <a:rPr lang="en-US" smtClean="0"/>
              <a:t>07/16/96</a:t>
            </a:r>
            <a:endParaRPr lang="en-US" sz="1200"/>
          </a:p>
        </p:txBody>
      </p:sp>
      <p:sp>
        <p:nvSpPr>
          <p:cNvPr id="6" name="Footer Placeholder 5"/>
          <p:cNvSpPr>
            <a:spLocks noGrp="1"/>
          </p:cNvSpPr>
          <p:nvPr>
            <p:ph type="ftr" sz="quarter" idx="12"/>
          </p:nvPr>
        </p:nvSpPr>
        <p:spPr/>
        <p:txBody>
          <a:bodyPr/>
          <a:lstStyle/>
          <a:p>
            <a:r>
              <a:rPr lang="en-US" smtClean="0"/>
              <a:t>*</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5842" name="Group 2"/>
          <p:cNvGrpSpPr>
            <a:grpSpLocks/>
          </p:cNvGrpSpPr>
          <p:nvPr/>
        </p:nvGrpSpPr>
        <p:grpSpPr bwMode="auto">
          <a:xfrm>
            <a:off x="0" y="2438400"/>
            <a:ext cx="9009063" cy="1052513"/>
            <a:chOff x="0" y="1536"/>
            <a:chExt cx="5675" cy="663"/>
          </a:xfrm>
        </p:grpSpPr>
        <p:grpSp>
          <p:nvGrpSpPr>
            <p:cNvPr id="35843" name="Group 3"/>
            <p:cNvGrpSpPr>
              <a:grpSpLocks/>
            </p:cNvGrpSpPr>
            <p:nvPr/>
          </p:nvGrpSpPr>
          <p:grpSpPr bwMode="auto">
            <a:xfrm>
              <a:off x="183" y="1604"/>
              <a:ext cx="448" cy="299"/>
              <a:chOff x="720" y="336"/>
              <a:chExt cx="624" cy="432"/>
            </a:xfrm>
          </p:grpSpPr>
          <p:sp>
            <p:nvSpPr>
              <p:cNvPr id="35844"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US" noProof="0"/>
              </a:p>
            </p:txBody>
          </p:sp>
          <p:sp>
            <p:nvSpPr>
              <p:cNvPr id="35845"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US" noProof="0"/>
              </a:p>
            </p:txBody>
          </p:sp>
        </p:grpSp>
        <p:grpSp>
          <p:nvGrpSpPr>
            <p:cNvPr id="35846" name="Group 6"/>
            <p:cNvGrpSpPr>
              <a:grpSpLocks/>
            </p:cNvGrpSpPr>
            <p:nvPr/>
          </p:nvGrpSpPr>
          <p:grpSpPr bwMode="auto">
            <a:xfrm>
              <a:off x="261" y="1870"/>
              <a:ext cx="465" cy="299"/>
              <a:chOff x="912" y="2640"/>
              <a:chExt cx="672" cy="432"/>
            </a:xfrm>
          </p:grpSpPr>
          <p:sp>
            <p:nvSpPr>
              <p:cNvPr id="35847"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US" noProof="0"/>
              </a:p>
            </p:txBody>
          </p:sp>
          <p:sp>
            <p:nvSpPr>
              <p:cNvPr id="35848"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US" noProof="0"/>
              </a:p>
            </p:txBody>
          </p:sp>
        </p:grpSp>
        <p:sp>
          <p:nvSpPr>
            <p:cNvPr id="35849"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US" noProof="0"/>
            </a:p>
          </p:txBody>
        </p:sp>
        <p:sp>
          <p:nvSpPr>
            <p:cNvPr id="35850"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US" noProof="0"/>
            </a:p>
          </p:txBody>
        </p:sp>
        <p:sp>
          <p:nvSpPr>
            <p:cNvPr id="35851"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US" noProof="0"/>
            </a:p>
          </p:txBody>
        </p:sp>
      </p:grpSp>
      <p:sp>
        <p:nvSpPr>
          <p:cNvPr id="35852" name="Rectangle 12"/>
          <p:cNvSpPr>
            <a:spLocks noGrp="1" noChangeArrowheads="1"/>
          </p:cNvSpPr>
          <p:nvPr>
            <p:ph type="ctrTitle"/>
          </p:nvPr>
        </p:nvSpPr>
        <p:spPr>
          <a:xfrm>
            <a:off x="990600" y="1676400"/>
            <a:ext cx="7772400" cy="1462088"/>
          </a:xfrm>
        </p:spPr>
        <p:txBody>
          <a:bodyPr/>
          <a:lstStyle>
            <a:lvl1pPr>
              <a:defRPr/>
            </a:lvl1pPr>
          </a:lstStyle>
          <a:p>
            <a:r>
              <a:rPr lang="en-US" noProof="0" smtClean="0"/>
              <a:t>Click to edit Master title style</a:t>
            </a:r>
            <a:endParaRPr lang="en-US" noProof="0"/>
          </a:p>
        </p:txBody>
      </p:sp>
      <p:sp>
        <p:nvSpPr>
          <p:cNvPr id="35853"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noProof="0" smtClean="0"/>
              <a:t>Click to edit Master subtitle style</a:t>
            </a:r>
            <a:endParaRPr lang="en-US" noProof="0"/>
          </a:p>
        </p:txBody>
      </p:sp>
      <p:sp>
        <p:nvSpPr>
          <p:cNvPr id="35854"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n-US" noProof="0"/>
          </a:p>
        </p:txBody>
      </p:sp>
      <p:sp>
        <p:nvSpPr>
          <p:cNvPr id="35855"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noProof="0"/>
          </a:p>
        </p:txBody>
      </p:sp>
      <p:sp>
        <p:nvSpPr>
          <p:cNvPr id="35856"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1C12B4DE-DBE5-4DB7-AA82-E3BC2B5B353A}" type="slidenum">
              <a:rPr lang="en-US" noProof="0"/>
              <a:pPr/>
              <a:t>‹nr.›</a:t>
            </a:fld>
            <a:endParaRPr lang="en-US"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B4F7902-AAF7-4857-9FD3-380EAE3D9BE7}" type="slidenum">
              <a:rPr lang="en-US"/>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89E9B0-DF9B-4A05-9081-81A9112500CF}" type="slidenum">
              <a:rPr lang="en-US"/>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7E9897-CE64-4199-9BB9-6F6FB5E3B240}" type="slidenum">
              <a:rPr lang="en-US"/>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CC7F42-E21E-4245-BFD2-0E3FDDB8E131}" type="slidenum">
              <a:rPr lang="en-US"/>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E14D79-0731-42D3-AEC0-44E7CC2D4392}" type="slidenum">
              <a:rPr lang="en-US"/>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1D811FE-2A93-430E-993E-5FA99C0EDA17}" type="slidenum">
              <a:rPr lang="en-US"/>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DD88617-7352-435A-8FF4-967A01210FF6}" type="slidenum">
              <a:rPr lang="en-US"/>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34E3C65-1C86-4FA9-BC80-548252E7310E}" type="slidenum">
              <a:rPr lang="en-US"/>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8DE374-FFDB-43CC-8C81-6806EEAF1D1E}" type="slidenum">
              <a:rPr lang="en-US"/>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4E3F9F2-C808-40EF-9AD1-7499DCCC532B}" type="slidenum">
              <a:rPr lang="en-US"/>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19"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0"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1"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2"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3"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4"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noProof="0">
              <a:latin typeface="Tahoma" pitchFamily="34" charset="0"/>
            </a:endParaRPr>
          </a:p>
        </p:txBody>
      </p:sp>
      <p:sp>
        <p:nvSpPr>
          <p:cNvPr id="34825"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noProof="0" smtClean="0"/>
              <a:t>Click to edit Master title style</a:t>
            </a:r>
          </a:p>
        </p:txBody>
      </p:sp>
      <p:sp>
        <p:nvSpPr>
          <p:cNvPr id="34826"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7"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atin typeface="+mn-lt"/>
              </a:defRPr>
            </a:lvl1pPr>
          </a:lstStyle>
          <a:p>
            <a:endParaRPr lang="en-US" noProof="0"/>
          </a:p>
        </p:txBody>
      </p:sp>
      <p:sp>
        <p:nvSpPr>
          <p:cNvPr id="34828"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mn-lt"/>
              </a:defRPr>
            </a:lvl1pPr>
          </a:lstStyle>
          <a:p>
            <a:endParaRPr lang="en-US" noProof="0"/>
          </a:p>
        </p:txBody>
      </p:sp>
      <p:sp>
        <p:nvSpPr>
          <p:cNvPr id="34829"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mn-lt"/>
              </a:defRPr>
            </a:lvl1pPr>
          </a:lstStyle>
          <a:p>
            <a:fld id="{06DA8823-C7DF-45B1-A4A2-2AB4F4A47886}" type="slidenum">
              <a:rPr lang="en-US" noProof="0"/>
              <a:pPr/>
              <a:t>‹nr.›</a:t>
            </a:fld>
            <a:endParaRPr lang="en-US" noProof="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Tahoma" pitchFamily="34" charset="0"/>
        </a:defRPr>
      </a:lvl2pPr>
      <a:lvl3pPr algn="l" rtl="0" eaLnBrk="1" fontAlgn="base" hangingPunct="1">
        <a:spcBef>
          <a:spcPct val="0"/>
        </a:spcBef>
        <a:spcAft>
          <a:spcPct val="0"/>
        </a:spcAft>
        <a:defRPr sz="4400">
          <a:solidFill>
            <a:schemeClr val="tx2"/>
          </a:solidFill>
          <a:latin typeface="Tahoma" pitchFamily="34" charset="0"/>
        </a:defRPr>
      </a:lvl3pPr>
      <a:lvl4pPr algn="l" rtl="0" eaLnBrk="1" fontAlgn="base" hangingPunct="1">
        <a:spcBef>
          <a:spcPct val="0"/>
        </a:spcBef>
        <a:spcAft>
          <a:spcPct val="0"/>
        </a:spcAft>
        <a:defRPr sz="4400">
          <a:solidFill>
            <a:schemeClr val="tx2"/>
          </a:solidFill>
          <a:latin typeface="Tahoma" pitchFamily="34" charset="0"/>
        </a:defRPr>
      </a:lvl4pPr>
      <a:lvl5pPr algn="l" rtl="0" eaLnBrk="1" fontAlgn="base" hangingPunct="1">
        <a:spcBef>
          <a:spcPct val="0"/>
        </a:spcBef>
        <a:spcAft>
          <a:spcPct val="0"/>
        </a:spcAft>
        <a:defRPr sz="4400">
          <a:solidFill>
            <a:schemeClr val="tx2"/>
          </a:solidFill>
          <a:latin typeface="Tahoma" pitchFamily="34" charset="0"/>
        </a:defRPr>
      </a:lvl5pPr>
      <a:lvl6pPr marL="457200" algn="l" rtl="0" eaLnBrk="1" fontAlgn="base" hangingPunct="1">
        <a:spcBef>
          <a:spcPct val="0"/>
        </a:spcBef>
        <a:spcAft>
          <a:spcPct val="0"/>
        </a:spcAft>
        <a:defRPr sz="4400">
          <a:solidFill>
            <a:schemeClr val="tx2"/>
          </a:solidFill>
          <a:latin typeface="Tahoma" pitchFamily="34" charset="0"/>
        </a:defRPr>
      </a:lvl6pPr>
      <a:lvl7pPr marL="914400" algn="l" rtl="0" eaLnBrk="1" fontAlgn="base" hangingPunct="1">
        <a:spcBef>
          <a:spcPct val="0"/>
        </a:spcBef>
        <a:spcAft>
          <a:spcPct val="0"/>
        </a:spcAft>
        <a:defRPr sz="4400">
          <a:solidFill>
            <a:schemeClr val="tx2"/>
          </a:solidFill>
          <a:latin typeface="Tahoma" pitchFamily="34" charset="0"/>
        </a:defRPr>
      </a:lvl7pPr>
      <a:lvl8pPr marL="1371600" algn="l" rtl="0" eaLnBrk="1" fontAlgn="base" hangingPunct="1">
        <a:spcBef>
          <a:spcPct val="0"/>
        </a:spcBef>
        <a:spcAft>
          <a:spcPct val="0"/>
        </a:spcAft>
        <a:defRPr sz="4400">
          <a:solidFill>
            <a:schemeClr val="tx2"/>
          </a:solidFill>
          <a:latin typeface="Tahoma" pitchFamily="34" charset="0"/>
        </a:defRPr>
      </a:lvl8pPr>
      <a:lvl9pPr marL="1828800" algn="l" rtl="0" eaLnBrk="1" fontAlgn="base" hangingPunct="1">
        <a:spcBef>
          <a:spcPct val="0"/>
        </a:spcBef>
        <a:spcAft>
          <a:spcPct val="0"/>
        </a:spcAft>
        <a:defRPr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m/AVSEQ03.mp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Film/AVSEQ06.mpg" TargetMode="External"/><Relationship Id="rId4" Type="http://schemas.openxmlformats.org/officeDocument/2006/relationships/hyperlink" Target="../Film/AVSEQ04.mp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p:txBody>
          <a:bodyPr/>
          <a:lstStyle/>
          <a:p>
            <a:r>
              <a:rPr lang="en-US" dirty="0" smtClean="0"/>
              <a:t>SIMAC Hydraulic 2</a:t>
            </a:r>
            <a:endParaRPr lang="en-US" dirty="0"/>
          </a:p>
        </p:txBody>
      </p:sp>
      <p:sp>
        <p:nvSpPr>
          <p:cNvPr id="4101" name="Rectangle 5"/>
          <p:cNvSpPr>
            <a:spLocks noGrp="1" noChangeArrowheads="1"/>
          </p:cNvSpPr>
          <p:nvPr>
            <p:ph type="subTitle" idx="1"/>
          </p:nvPr>
        </p:nvSpPr>
        <p:spPr>
          <a:xfrm>
            <a:off x="1371600" y="3886200"/>
            <a:ext cx="6843738" cy="1752600"/>
          </a:xfrm>
        </p:spPr>
        <p:txBody>
          <a:bodyPr/>
          <a:lstStyle/>
          <a:p>
            <a:r>
              <a:rPr lang="en-US" dirty="0" smtClean="0"/>
              <a:t>Basic Hydraulic – Hydraulic Principles</a:t>
            </a:r>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Hydrostatics – Flow Law</a:t>
            </a:r>
            <a:endParaRPr lang="en-US" dirty="0"/>
          </a:p>
        </p:txBody>
      </p:sp>
      <p:pic>
        <p:nvPicPr>
          <p:cNvPr id="62467" name="Picture 3"/>
          <p:cNvPicPr>
            <a:picLocks noChangeAspect="1" noChangeArrowheads="1"/>
          </p:cNvPicPr>
          <p:nvPr/>
        </p:nvPicPr>
        <p:blipFill>
          <a:blip r:embed="rId3" cstate="print"/>
          <a:srcRect/>
          <a:stretch>
            <a:fillRect/>
          </a:stretch>
        </p:blipFill>
        <p:spPr bwMode="auto">
          <a:xfrm>
            <a:off x="4929190" y="4214818"/>
            <a:ext cx="3686175" cy="1590675"/>
          </a:xfrm>
          <a:prstGeom prst="rect">
            <a:avLst/>
          </a:prstGeom>
          <a:noFill/>
          <a:ln w="9525">
            <a:noFill/>
            <a:miter lim="800000"/>
            <a:headEnd/>
            <a:tailEnd/>
          </a:ln>
        </p:spPr>
      </p:pic>
      <p:pic>
        <p:nvPicPr>
          <p:cNvPr id="62468" name="Picture 4"/>
          <p:cNvPicPr>
            <a:picLocks noChangeAspect="1" noChangeArrowheads="1"/>
          </p:cNvPicPr>
          <p:nvPr/>
        </p:nvPicPr>
        <p:blipFill>
          <a:blip r:embed="rId4" cstate="print"/>
          <a:srcRect/>
          <a:stretch>
            <a:fillRect/>
          </a:stretch>
        </p:blipFill>
        <p:spPr bwMode="auto">
          <a:xfrm>
            <a:off x="1000100" y="3357562"/>
            <a:ext cx="3382853" cy="3134623"/>
          </a:xfrm>
          <a:prstGeom prst="rect">
            <a:avLst/>
          </a:prstGeom>
          <a:noFill/>
          <a:ln w="9525">
            <a:noFill/>
            <a:miter lim="800000"/>
            <a:headEnd/>
            <a:tailEnd/>
          </a:ln>
        </p:spPr>
      </p:pic>
      <p:pic>
        <p:nvPicPr>
          <p:cNvPr id="62466" name="Picture 2"/>
          <p:cNvPicPr>
            <a:picLocks noChangeAspect="1" noChangeArrowheads="1"/>
          </p:cNvPicPr>
          <p:nvPr/>
        </p:nvPicPr>
        <p:blipFill>
          <a:blip r:embed="rId5" cstate="print"/>
          <a:srcRect/>
          <a:stretch>
            <a:fillRect/>
          </a:stretch>
        </p:blipFill>
        <p:spPr bwMode="auto">
          <a:xfrm>
            <a:off x="1142976" y="2143116"/>
            <a:ext cx="4461793" cy="114300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2468"/>
                                        </p:tgtEl>
                                        <p:attrNameLst>
                                          <p:attrName>style.visibility</p:attrName>
                                        </p:attrNameLst>
                                      </p:cBhvr>
                                      <p:to>
                                        <p:strVal val="visible"/>
                                      </p:to>
                                    </p:set>
                                    <p:animEffect transition="in" filter="blinds(horizontal)">
                                      <p:cBhvr>
                                        <p:cTn id="7" dur="500"/>
                                        <p:tgtEl>
                                          <p:spTgt spid="6246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2467"/>
                                        </p:tgtEl>
                                        <p:attrNameLst>
                                          <p:attrName>style.visibility</p:attrName>
                                        </p:attrNameLst>
                                      </p:cBhvr>
                                      <p:to>
                                        <p:strVal val="visible"/>
                                      </p:to>
                                    </p:set>
                                    <p:animEffect transition="in" filter="blinds(horizontal)">
                                      <p:cBhvr>
                                        <p:cTn id="12" dur="500"/>
                                        <p:tgtEl>
                                          <p:spTgt spid="62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Friction and Pressure losses </a:t>
            </a:r>
            <a:endParaRPr lang="en-US" dirty="0"/>
          </a:p>
        </p:txBody>
      </p:sp>
      <p:sp>
        <p:nvSpPr>
          <p:cNvPr id="3" name="Content Placeholder 2"/>
          <p:cNvSpPr>
            <a:spLocks noGrp="1"/>
          </p:cNvSpPr>
          <p:nvPr>
            <p:ph idx="1"/>
          </p:nvPr>
        </p:nvSpPr>
        <p:spPr/>
        <p:txBody>
          <a:bodyPr/>
          <a:lstStyle/>
          <a:p>
            <a:pPr marL="28575" indent="-28575">
              <a:buNone/>
            </a:pPr>
            <a:r>
              <a:rPr lang="en-US" i="1" dirty="0" smtClean="0"/>
              <a:t>So far we have assumed that there is no friction between fluid layers as they move against each other and also that there is no friction as fluids move against a body.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Friction and Pressure losses – Pressure Losses</a:t>
            </a:r>
            <a:endParaRPr lang="en-US" dirty="0"/>
          </a:p>
        </p:txBody>
      </p:sp>
      <p:sp>
        <p:nvSpPr>
          <p:cNvPr id="3" name="Content Placeholder 2"/>
          <p:cNvSpPr>
            <a:spLocks noGrp="1"/>
          </p:cNvSpPr>
          <p:nvPr>
            <p:ph idx="1"/>
          </p:nvPr>
        </p:nvSpPr>
        <p:spPr>
          <a:xfrm>
            <a:off x="1142976" y="4000504"/>
            <a:ext cx="7772400" cy="2786082"/>
          </a:xfrm>
        </p:spPr>
        <p:txBody>
          <a:bodyPr>
            <a:normAutofit fontScale="77500" lnSpcReduction="20000"/>
          </a:bodyPr>
          <a:lstStyle/>
          <a:p>
            <a:pPr marL="28575" indent="-28575">
              <a:buNone/>
            </a:pPr>
            <a:r>
              <a:rPr lang="en-US" i="1" dirty="0" smtClean="0"/>
              <a:t>The size of the pressure loss (frictional loss) is mainly dependent on:</a:t>
            </a:r>
          </a:p>
          <a:p>
            <a:pPr marL="428625" lvl="1" indent="-28575"/>
            <a:r>
              <a:rPr lang="en-US" i="1" dirty="0" smtClean="0"/>
              <a:t>Length of pipe</a:t>
            </a:r>
          </a:p>
          <a:p>
            <a:pPr marL="428625" lvl="1" indent="-28575"/>
            <a:r>
              <a:rPr lang="en-US" i="1" dirty="0" smtClean="0"/>
              <a:t>Cross- section area of pipe</a:t>
            </a:r>
          </a:p>
          <a:p>
            <a:pPr marL="428625" lvl="1" indent="-28575"/>
            <a:r>
              <a:rPr lang="en-US" i="1" dirty="0" smtClean="0"/>
              <a:t>Roughness of pipe walls</a:t>
            </a:r>
          </a:p>
          <a:p>
            <a:pPr marL="428625" lvl="1" indent="-28575"/>
            <a:r>
              <a:rPr lang="en-US" i="1" dirty="0" smtClean="0"/>
              <a:t>Number of pipe bends</a:t>
            </a:r>
          </a:p>
          <a:p>
            <a:pPr marL="428625" lvl="1" indent="-28575"/>
            <a:r>
              <a:rPr lang="en-US" i="1" dirty="0" smtClean="0"/>
              <a:t>Velocity of flow</a:t>
            </a:r>
          </a:p>
          <a:p>
            <a:pPr marL="428625" lvl="1" indent="-28575"/>
            <a:r>
              <a:rPr lang="en-US" i="1" dirty="0" smtClean="0"/>
              <a:t>Viscosity  of the fluid</a:t>
            </a:r>
          </a:p>
        </p:txBody>
      </p:sp>
      <p:pic>
        <p:nvPicPr>
          <p:cNvPr id="63490" name="Picture 2"/>
          <p:cNvPicPr>
            <a:picLocks noChangeAspect="1" noChangeArrowheads="1"/>
          </p:cNvPicPr>
          <p:nvPr/>
        </p:nvPicPr>
        <p:blipFill>
          <a:blip r:embed="rId3" cstate="print"/>
          <a:srcRect/>
          <a:stretch>
            <a:fillRect/>
          </a:stretch>
        </p:blipFill>
        <p:spPr bwMode="auto">
          <a:xfrm>
            <a:off x="1571604" y="1857364"/>
            <a:ext cx="5705475"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Friction and Pressure losses – Pressure Losses</a:t>
            </a:r>
            <a:endParaRPr lang="en-US" dirty="0"/>
          </a:p>
        </p:txBody>
      </p:sp>
      <p:pic>
        <p:nvPicPr>
          <p:cNvPr id="64514" name="Picture 2"/>
          <p:cNvPicPr>
            <a:picLocks noChangeAspect="1" noChangeArrowheads="1"/>
          </p:cNvPicPr>
          <p:nvPr/>
        </p:nvPicPr>
        <p:blipFill>
          <a:blip r:embed="rId3" cstate="print"/>
          <a:srcRect/>
          <a:stretch>
            <a:fillRect/>
          </a:stretch>
        </p:blipFill>
        <p:spPr bwMode="auto">
          <a:xfrm>
            <a:off x="2285984" y="2214554"/>
            <a:ext cx="4214842" cy="1863082"/>
          </a:xfrm>
          <a:prstGeom prst="rect">
            <a:avLst/>
          </a:prstGeom>
          <a:noFill/>
          <a:ln w="9525">
            <a:noFill/>
            <a:miter lim="800000"/>
            <a:headEnd/>
            <a:tailEnd/>
          </a:ln>
        </p:spPr>
      </p:pic>
      <p:pic>
        <p:nvPicPr>
          <p:cNvPr id="64515" name="Picture 3"/>
          <p:cNvPicPr>
            <a:picLocks noChangeAspect="1" noChangeArrowheads="1"/>
          </p:cNvPicPr>
          <p:nvPr/>
        </p:nvPicPr>
        <p:blipFill>
          <a:blip r:embed="rId4" cstate="print"/>
          <a:srcRect/>
          <a:stretch>
            <a:fillRect/>
          </a:stretch>
        </p:blipFill>
        <p:spPr bwMode="auto">
          <a:xfrm>
            <a:off x="2285984" y="4286256"/>
            <a:ext cx="4258804" cy="1785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4515"/>
                                        </p:tgtEl>
                                        <p:attrNameLst>
                                          <p:attrName>style.visibility</p:attrName>
                                        </p:attrNameLst>
                                      </p:cBhvr>
                                      <p:to>
                                        <p:strVal val="visible"/>
                                      </p:to>
                                    </p:set>
                                    <p:animEffect transition="in" filter="blinds(horizontal)">
                                      <p:cBhvr>
                                        <p:cTn id="7" dur="500"/>
                                        <p:tgtEl>
                                          <p:spTgt spid="64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noFill/>
          <a:ln/>
        </p:spPr>
        <p:txBody>
          <a:bodyPr lIns="92075" tIns="46038" rIns="92075" bIns="46038" anchor="ctr"/>
          <a:lstStyle/>
          <a:p>
            <a:r>
              <a:rPr lang="en-US" dirty="0" smtClean="0"/>
              <a:t>Basic Hydraulic</a:t>
            </a:r>
            <a:br>
              <a:rPr lang="en-US" dirty="0" smtClean="0"/>
            </a:br>
            <a:r>
              <a:rPr lang="en-US" sz="2000" dirty="0" smtClean="0"/>
              <a:t> Hydraulic Principles  - Summary</a:t>
            </a:r>
            <a:endParaRPr lang="en-US" sz="2000" dirty="0"/>
          </a:p>
        </p:txBody>
      </p:sp>
      <p:sp>
        <p:nvSpPr>
          <p:cNvPr id="5123" name="Rectangle 3"/>
          <p:cNvSpPr>
            <a:spLocks noGrp="1" noChangeArrowheads="1"/>
          </p:cNvSpPr>
          <p:nvPr>
            <p:ph idx="1"/>
          </p:nvPr>
        </p:nvSpPr>
        <p:spPr>
          <a:noFill/>
          <a:ln/>
        </p:spPr>
        <p:txBody>
          <a:bodyPr lIns="182562" tIns="46038" rIns="182562" bIns="46038">
            <a:normAutofit fontScale="70000" lnSpcReduction="20000"/>
          </a:bodyPr>
          <a:lstStyle/>
          <a:p>
            <a:r>
              <a:rPr lang="en-US" dirty="0" smtClean="0"/>
              <a:t>Physics Terms</a:t>
            </a:r>
          </a:p>
          <a:p>
            <a:pPr lvl="1"/>
            <a:r>
              <a:rPr lang="en-US" dirty="0" smtClean="0"/>
              <a:t>Force 			</a:t>
            </a:r>
          </a:p>
          <a:p>
            <a:pPr lvl="1"/>
            <a:r>
              <a:rPr lang="en-US" dirty="0" smtClean="0"/>
              <a:t>Pressure</a:t>
            </a:r>
          </a:p>
          <a:p>
            <a:r>
              <a:rPr lang="en-US" dirty="0" smtClean="0"/>
              <a:t>Hydrostatics</a:t>
            </a:r>
          </a:p>
          <a:p>
            <a:pPr lvl="1"/>
            <a:r>
              <a:rPr lang="en-US" dirty="0" smtClean="0"/>
              <a:t>Pressure – The Hydrostatic paradox</a:t>
            </a:r>
          </a:p>
          <a:p>
            <a:pPr lvl="1"/>
            <a:r>
              <a:rPr lang="en-US" dirty="0" smtClean="0"/>
              <a:t>Pressure – Pascal’s Law</a:t>
            </a:r>
          </a:p>
          <a:p>
            <a:pPr lvl="1"/>
            <a:r>
              <a:rPr lang="en-US" dirty="0" smtClean="0"/>
              <a:t>Force transmission</a:t>
            </a:r>
          </a:p>
          <a:p>
            <a:pPr lvl="1"/>
            <a:r>
              <a:rPr lang="en-US" dirty="0" smtClean="0"/>
              <a:t>Pressure transmission</a:t>
            </a:r>
          </a:p>
          <a:p>
            <a:pPr lvl="1"/>
            <a:r>
              <a:rPr lang="en-US" dirty="0" smtClean="0"/>
              <a:t>Flow law</a:t>
            </a:r>
          </a:p>
          <a:p>
            <a:r>
              <a:rPr lang="en-US" dirty="0" smtClean="0"/>
              <a:t>Friction </a:t>
            </a:r>
            <a:r>
              <a:rPr lang="da-DK" dirty="0" smtClean="0"/>
              <a:t>and Pressure losses</a:t>
            </a:r>
          </a:p>
          <a:p>
            <a:pPr lvl="1"/>
            <a:r>
              <a:rPr lang="da-DK" dirty="0" smtClean="0"/>
              <a:t>Pressure Losses</a:t>
            </a:r>
          </a:p>
          <a:p>
            <a:pPr lvl="1"/>
            <a:r>
              <a:rPr lang="da-DK" dirty="0" smtClean="0"/>
              <a:t>Types of flow</a:t>
            </a:r>
            <a:endParaRPr lang="en-US"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3">
                                            <p:txEl>
                                              <p:pRg st="1" end="1"/>
                                            </p:txEl>
                                          </p:spTgt>
                                        </p:tgtEl>
                                        <p:attrNameLst>
                                          <p:attrName>style.visibility</p:attrName>
                                        </p:attrNameLst>
                                      </p:cBhvr>
                                      <p:to>
                                        <p:strVal val="visible"/>
                                      </p:to>
                                    </p:set>
                                    <p:animEffect transition="in" filter="blinds(horizontal)">
                                      <p:cBhvr>
                                        <p:cTn id="7" dur="500"/>
                                        <p:tgtEl>
                                          <p:spTgt spid="512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3">
                                            <p:txEl>
                                              <p:pRg st="2" end="2"/>
                                            </p:txEl>
                                          </p:spTgt>
                                        </p:tgtEl>
                                        <p:attrNameLst>
                                          <p:attrName>style.visibility</p:attrName>
                                        </p:attrNameLst>
                                      </p:cBhvr>
                                      <p:to>
                                        <p:strVal val="visible"/>
                                      </p:to>
                                    </p:set>
                                    <p:animEffect transition="in" filter="blinds(horizontal)">
                                      <p:cBhvr>
                                        <p:cTn id="12" dur="500"/>
                                        <p:tgtEl>
                                          <p:spTgt spid="512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123">
                                            <p:txEl>
                                              <p:pRg st="4" end="4"/>
                                            </p:txEl>
                                          </p:spTgt>
                                        </p:tgtEl>
                                        <p:attrNameLst>
                                          <p:attrName>style.visibility</p:attrName>
                                        </p:attrNameLst>
                                      </p:cBhvr>
                                      <p:to>
                                        <p:strVal val="visible"/>
                                      </p:to>
                                    </p:set>
                                    <p:animEffect transition="in" filter="blinds(horizontal)">
                                      <p:cBhvr>
                                        <p:cTn id="17" dur="500"/>
                                        <p:tgtEl>
                                          <p:spTgt spid="512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123">
                                            <p:txEl>
                                              <p:pRg st="5" end="5"/>
                                            </p:txEl>
                                          </p:spTgt>
                                        </p:tgtEl>
                                        <p:attrNameLst>
                                          <p:attrName>style.visibility</p:attrName>
                                        </p:attrNameLst>
                                      </p:cBhvr>
                                      <p:to>
                                        <p:strVal val="visible"/>
                                      </p:to>
                                    </p:set>
                                    <p:animEffect transition="in" filter="blinds(horizontal)">
                                      <p:cBhvr>
                                        <p:cTn id="22" dur="500"/>
                                        <p:tgtEl>
                                          <p:spTgt spid="512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123">
                                            <p:txEl>
                                              <p:pRg st="6" end="6"/>
                                            </p:txEl>
                                          </p:spTgt>
                                        </p:tgtEl>
                                        <p:attrNameLst>
                                          <p:attrName>style.visibility</p:attrName>
                                        </p:attrNameLst>
                                      </p:cBhvr>
                                      <p:to>
                                        <p:strVal val="visible"/>
                                      </p:to>
                                    </p:set>
                                    <p:animEffect transition="in" filter="blinds(horizontal)">
                                      <p:cBhvr>
                                        <p:cTn id="27" dur="500"/>
                                        <p:tgtEl>
                                          <p:spTgt spid="512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123">
                                            <p:txEl>
                                              <p:pRg st="7" end="7"/>
                                            </p:txEl>
                                          </p:spTgt>
                                        </p:tgtEl>
                                        <p:attrNameLst>
                                          <p:attrName>style.visibility</p:attrName>
                                        </p:attrNameLst>
                                      </p:cBhvr>
                                      <p:to>
                                        <p:strVal val="visible"/>
                                      </p:to>
                                    </p:set>
                                    <p:animEffect transition="in" filter="blinds(horizontal)">
                                      <p:cBhvr>
                                        <p:cTn id="32" dur="500"/>
                                        <p:tgtEl>
                                          <p:spTgt spid="512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123">
                                            <p:txEl>
                                              <p:pRg st="8" end="8"/>
                                            </p:txEl>
                                          </p:spTgt>
                                        </p:tgtEl>
                                        <p:attrNameLst>
                                          <p:attrName>style.visibility</p:attrName>
                                        </p:attrNameLst>
                                      </p:cBhvr>
                                      <p:to>
                                        <p:strVal val="visible"/>
                                      </p:to>
                                    </p:set>
                                    <p:animEffect transition="in" filter="blinds(horizontal)">
                                      <p:cBhvr>
                                        <p:cTn id="37" dur="500"/>
                                        <p:tgtEl>
                                          <p:spTgt spid="512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123">
                                            <p:txEl>
                                              <p:pRg st="10" end="10"/>
                                            </p:txEl>
                                          </p:spTgt>
                                        </p:tgtEl>
                                        <p:attrNameLst>
                                          <p:attrName>style.visibility</p:attrName>
                                        </p:attrNameLst>
                                      </p:cBhvr>
                                      <p:to>
                                        <p:strVal val="visible"/>
                                      </p:to>
                                    </p:set>
                                    <p:animEffect transition="in" filter="blinds(horizontal)">
                                      <p:cBhvr>
                                        <p:cTn id="42" dur="500"/>
                                        <p:tgtEl>
                                          <p:spTgt spid="5123">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123">
                                            <p:txEl>
                                              <p:pRg st="11" end="11"/>
                                            </p:txEl>
                                          </p:spTgt>
                                        </p:tgtEl>
                                        <p:attrNameLst>
                                          <p:attrName>style.visibility</p:attrName>
                                        </p:attrNameLst>
                                      </p:cBhvr>
                                      <p:to>
                                        <p:strVal val="visible"/>
                                      </p:to>
                                    </p:set>
                                    <p:animEffect transition="in" filter="blinds(horizontal)">
                                      <p:cBhvr>
                                        <p:cTn id="47" dur="500"/>
                                        <p:tgtEl>
                                          <p:spTgt spid="512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lIns="92075" tIns="46038" rIns="92075" bIns="46038" anchor="ctr"/>
          <a:lstStyle/>
          <a:p>
            <a:r>
              <a:rPr lang="en-US" dirty="0" smtClean="0"/>
              <a:t>Basic Hydraulic </a:t>
            </a:r>
            <a:br>
              <a:rPr lang="en-US" dirty="0" smtClean="0"/>
            </a:br>
            <a:r>
              <a:rPr lang="en-US" sz="2000" dirty="0" smtClean="0"/>
              <a:t> </a:t>
            </a:r>
            <a:r>
              <a:rPr lang="en-US" sz="2000" dirty="0" err="1" smtClean="0"/>
              <a:t>Hydraulic</a:t>
            </a:r>
            <a:r>
              <a:rPr lang="en-US" sz="2000" dirty="0" smtClean="0"/>
              <a:t> Principles - UNITS</a:t>
            </a:r>
            <a:endParaRPr lang="en-US" sz="2000" dirty="0"/>
          </a:p>
        </p:txBody>
      </p:sp>
      <p:sp>
        <p:nvSpPr>
          <p:cNvPr id="12291" name="Rectangle 3"/>
          <p:cNvSpPr>
            <a:spLocks noGrp="1" noChangeArrowheads="1"/>
          </p:cNvSpPr>
          <p:nvPr>
            <p:ph type="body" idx="1"/>
          </p:nvPr>
        </p:nvSpPr>
        <p:spPr>
          <a:noFill/>
          <a:ln/>
        </p:spPr>
        <p:txBody>
          <a:bodyPr lIns="182562" tIns="46038" rIns="182562" bIns="46038"/>
          <a:lstStyle/>
          <a:p>
            <a:pPr>
              <a:buNone/>
            </a:pPr>
            <a:r>
              <a:rPr lang="en-US" sz="2800" b="1" dirty="0" smtClean="0"/>
              <a:t>Pressure</a:t>
            </a:r>
          </a:p>
          <a:p>
            <a:pPr>
              <a:buNone/>
            </a:pPr>
            <a:r>
              <a:rPr lang="en-US" sz="2800" dirty="0" smtClean="0"/>
              <a:t>1 Bar = 14.5038 PSI</a:t>
            </a:r>
          </a:p>
          <a:p>
            <a:pPr>
              <a:buNone/>
            </a:pPr>
            <a:endParaRPr lang="en-US" sz="2800" dirty="0" smtClean="0"/>
          </a:p>
          <a:p>
            <a:pPr>
              <a:buNone/>
            </a:pPr>
            <a:r>
              <a:rPr lang="en-US" sz="2800" b="1" dirty="0" smtClean="0"/>
              <a:t>Force</a:t>
            </a:r>
          </a:p>
          <a:p>
            <a:pPr>
              <a:buNone/>
            </a:pPr>
            <a:r>
              <a:rPr lang="en-US" sz="2800" dirty="0" smtClean="0"/>
              <a:t>1 Nm = 0.2248 pounds-force</a:t>
            </a:r>
          </a:p>
          <a:p>
            <a:pPr>
              <a:buNone/>
            </a:pPr>
            <a:endParaRPr lang="en-US" sz="2800" dirty="0" smtClean="0"/>
          </a:p>
          <a:p>
            <a:pPr>
              <a:buNone/>
            </a:pPr>
            <a:r>
              <a:rPr lang="en-US" sz="2800" dirty="0" smtClean="0"/>
              <a:t>http://en.wikipedia.org/wiki/Pound-force</a:t>
            </a:r>
          </a:p>
          <a:p>
            <a:pPr>
              <a:buNone/>
            </a:pPr>
            <a:r>
              <a:rPr lang="en-US" sz="2800" dirty="0" smtClean="0"/>
              <a:t> </a:t>
            </a:r>
          </a:p>
          <a:p>
            <a:pPr>
              <a:buNone/>
            </a:pPr>
            <a:endParaRPr lang="en-US" sz="2400" dirty="0"/>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noFill/>
          <a:ln/>
        </p:spPr>
        <p:txBody>
          <a:bodyPr lIns="92075" tIns="46038" rIns="92075" bIns="46038" anchor="ctr"/>
          <a:lstStyle/>
          <a:p>
            <a:r>
              <a:rPr lang="en-US" smtClean="0"/>
              <a:t>Basic Hydraulic </a:t>
            </a:r>
            <a:br>
              <a:rPr lang="en-US" smtClean="0"/>
            </a:br>
            <a:r>
              <a:rPr lang="en-US" sz="2000" smtClean="0"/>
              <a:t> Hydraulic Principles - More </a:t>
            </a:r>
            <a:r>
              <a:rPr lang="en-US" sz="2000"/>
              <a:t>information</a:t>
            </a:r>
          </a:p>
        </p:txBody>
      </p:sp>
      <p:sp>
        <p:nvSpPr>
          <p:cNvPr id="12291" name="Rectangle 3"/>
          <p:cNvSpPr>
            <a:spLocks noGrp="1" noChangeArrowheads="1"/>
          </p:cNvSpPr>
          <p:nvPr>
            <p:ph type="body" idx="1"/>
          </p:nvPr>
        </p:nvSpPr>
        <p:spPr>
          <a:noFill/>
          <a:ln/>
        </p:spPr>
        <p:txBody>
          <a:bodyPr lIns="182562" tIns="46038" rIns="182562" bIns="46038"/>
          <a:lstStyle/>
          <a:p>
            <a:r>
              <a:rPr lang="en-US" sz="2800" dirty="0" smtClean="0"/>
              <a:t>Video </a:t>
            </a:r>
          </a:p>
          <a:p>
            <a:pPr lvl="1"/>
            <a:r>
              <a:rPr lang="en-US" sz="2400" dirty="0" smtClean="0"/>
              <a:t>Pascal’s Law 02:45 </a:t>
            </a:r>
            <a:br>
              <a:rPr lang="en-US" sz="2400" dirty="0" smtClean="0"/>
            </a:br>
            <a:r>
              <a:rPr lang="en-US" sz="2400" dirty="0" smtClean="0">
                <a:hlinkClick r:id="rId3" action="ppaction://hlinkfile"/>
              </a:rPr>
              <a:t>AVSEQ03</a:t>
            </a:r>
            <a:endParaRPr lang="en-US" sz="2400" dirty="0" smtClean="0"/>
          </a:p>
          <a:p>
            <a:pPr lvl="1"/>
            <a:r>
              <a:rPr lang="en-US" sz="2400" dirty="0" smtClean="0"/>
              <a:t>Force balance 01:40 </a:t>
            </a:r>
            <a:br>
              <a:rPr lang="en-US" sz="2400" dirty="0" smtClean="0"/>
            </a:br>
            <a:r>
              <a:rPr lang="en-US" sz="2400" dirty="0" smtClean="0">
                <a:hlinkClick r:id="rId4" action="ppaction://hlinkfile"/>
              </a:rPr>
              <a:t>AVSEQ04</a:t>
            </a:r>
            <a:endParaRPr lang="en-US" sz="2400" dirty="0" smtClean="0"/>
          </a:p>
          <a:p>
            <a:pPr lvl="1"/>
            <a:r>
              <a:rPr lang="en-US" sz="2400" dirty="0" smtClean="0"/>
              <a:t>Flow velocity 02:15 </a:t>
            </a:r>
            <a:br>
              <a:rPr lang="en-US" sz="2400" dirty="0" smtClean="0"/>
            </a:br>
            <a:r>
              <a:rPr lang="en-US" sz="2400" dirty="0" smtClean="0">
                <a:hlinkClick r:id="rId5" action="ppaction://hlinkfile"/>
              </a:rPr>
              <a:t>AVSEQ06</a:t>
            </a:r>
            <a:endParaRPr lang="en-US" sz="2400"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Hydraulic Principles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Physics terms</a:t>
            </a:r>
          </a:p>
          <a:p>
            <a:pPr lvl="1"/>
            <a:r>
              <a:rPr lang="en-US" dirty="0" smtClean="0"/>
              <a:t>Force</a:t>
            </a:r>
          </a:p>
          <a:p>
            <a:pPr lvl="1"/>
            <a:r>
              <a:rPr lang="en-US" dirty="0" smtClean="0"/>
              <a:t>Pressure</a:t>
            </a:r>
          </a:p>
          <a:p>
            <a:r>
              <a:rPr lang="en-US" dirty="0" smtClean="0"/>
              <a:t>Hydrostatic</a:t>
            </a:r>
          </a:p>
          <a:p>
            <a:pPr lvl="1"/>
            <a:r>
              <a:rPr lang="en-US" dirty="0" smtClean="0"/>
              <a:t>Pressure –The Hydrostatic paradox</a:t>
            </a:r>
          </a:p>
          <a:p>
            <a:pPr lvl="1"/>
            <a:r>
              <a:rPr lang="en-US" dirty="0" smtClean="0"/>
              <a:t>Pressure –Pascal’s Law</a:t>
            </a:r>
          </a:p>
          <a:p>
            <a:pPr lvl="1"/>
            <a:r>
              <a:rPr lang="en-US" dirty="0" smtClean="0"/>
              <a:t>Force transmission</a:t>
            </a:r>
          </a:p>
          <a:p>
            <a:pPr lvl="1"/>
            <a:r>
              <a:rPr lang="en-US" dirty="0" smtClean="0"/>
              <a:t>Pressure transmission</a:t>
            </a:r>
          </a:p>
          <a:p>
            <a:pPr lvl="1"/>
            <a:r>
              <a:rPr lang="en-US" dirty="0" smtClean="0"/>
              <a:t>Flow law</a:t>
            </a:r>
          </a:p>
          <a:p>
            <a:r>
              <a:rPr lang="en-US" dirty="0" smtClean="0"/>
              <a:t>Friction and Pressure losses</a:t>
            </a:r>
          </a:p>
          <a:p>
            <a:pPr lvl="1"/>
            <a:r>
              <a:rPr lang="en-US" dirty="0" smtClean="0"/>
              <a:t>Pressure Losses</a:t>
            </a:r>
          </a:p>
          <a:p>
            <a:pPr lvl="1"/>
            <a:r>
              <a:rPr lang="en-US" dirty="0" smtClean="0"/>
              <a:t>Types of flow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Physic terms - Force</a:t>
            </a:r>
            <a:endParaRPr lang="en-US" dirty="0"/>
          </a:p>
        </p:txBody>
      </p:sp>
      <p:sp>
        <p:nvSpPr>
          <p:cNvPr id="3" name="Content Placeholder 2"/>
          <p:cNvSpPr>
            <a:spLocks noGrp="1"/>
          </p:cNvSpPr>
          <p:nvPr>
            <p:ph idx="1"/>
          </p:nvPr>
        </p:nvSpPr>
        <p:spPr/>
        <p:txBody>
          <a:bodyPr/>
          <a:lstStyle/>
          <a:p>
            <a:r>
              <a:rPr lang="en-US" dirty="0" smtClean="0"/>
              <a:t>Newton’s 2. Law of motion</a:t>
            </a:r>
          </a:p>
          <a:p>
            <a:pPr lvl="1">
              <a:buNone/>
            </a:pPr>
            <a:r>
              <a:rPr lang="en-US" dirty="0" smtClean="0"/>
              <a:t/>
            </a:r>
            <a:br>
              <a:rPr lang="en-US" dirty="0" smtClean="0"/>
            </a:br>
            <a:endParaRPr lang="en-US" dirty="0" smtClean="0"/>
          </a:p>
          <a:p>
            <a:pPr marL="28575" lvl="1" indent="-28575">
              <a:buNone/>
            </a:pPr>
            <a:r>
              <a:rPr lang="en-US" dirty="0" smtClean="0"/>
              <a:t>If general acceleration </a:t>
            </a:r>
            <a:r>
              <a:rPr lang="en-US" i="1" dirty="0" smtClean="0"/>
              <a:t>a</a:t>
            </a:r>
            <a:r>
              <a:rPr lang="en-US" dirty="0" smtClean="0"/>
              <a:t> is replaced by acceleration of gravity </a:t>
            </a:r>
            <a:r>
              <a:rPr lang="en-US" i="1" dirty="0" smtClean="0"/>
              <a:t>g</a:t>
            </a:r>
            <a:r>
              <a:rPr lang="en-US" dirty="0" smtClean="0"/>
              <a:t> the following is obtained</a:t>
            </a:r>
            <a:endParaRPr lang="en-US" dirty="0"/>
          </a:p>
        </p:txBody>
      </p:sp>
      <p:graphicFrame>
        <p:nvGraphicFramePr>
          <p:cNvPr id="4" name="Object 3"/>
          <p:cNvGraphicFramePr>
            <a:graphicFrameLocks noChangeAspect="1"/>
          </p:cNvGraphicFramePr>
          <p:nvPr/>
        </p:nvGraphicFramePr>
        <p:xfrm>
          <a:off x="3571869" y="2643182"/>
          <a:ext cx="1935174" cy="588966"/>
        </p:xfrm>
        <a:graphic>
          <a:graphicData uri="http://schemas.openxmlformats.org/presentationml/2006/ole">
            <mc:AlternateContent xmlns:mc="http://schemas.openxmlformats.org/markup-compatibility/2006">
              <mc:Choice xmlns:v="urn:schemas-microsoft-com:vml" Requires="v">
                <p:oleObj spid="_x0000_s37911" name="Ligning" r:id="rId4" imgW="583920" imgH="177480" progId="Equation.3">
                  <p:embed/>
                </p:oleObj>
              </mc:Choice>
              <mc:Fallback>
                <p:oleObj name="Ligning" r:id="rId4" imgW="583920" imgH="177480" progId="Equation.3">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1869" y="2643182"/>
                        <a:ext cx="1935174" cy="58896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891" name="Object 3"/>
          <p:cNvGraphicFramePr>
            <a:graphicFrameLocks noChangeAspect="1"/>
          </p:cNvGraphicFramePr>
          <p:nvPr/>
        </p:nvGraphicFramePr>
        <p:xfrm>
          <a:off x="3467100" y="4572000"/>
          <a:ext cx="2144713" cy="757238"/>
        </p:xfrm>
        <a:graphic>
          <a:graphicData uri="http://schemas.openxmlformats.org/presentationml/2006/ole">
            <mc:AlternateContent xmlns:mc="http://schemas.openxmlformats.org/markup-compatibility/2006">
              <mc:Choice xmlns:v="urn:schemas-microsoft-com:vml" Requires="v">
                <p:oleObj spid="_x0000_s37912" name="Ligning" r:id="rId6" imgW="647640" imgH="228600" progId="Equation.3">
                  <p:embed/>
                </p:oleObj>
              </mc:Choice>
              <mc:Fallback>
                <p:oleObj name="Ligning" r:id="rId6" imgW="647640" imgH="228600" progId="Equation.3">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67100" y="4572000"/>
                        <a:ext cx="2144713" cy="757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891"/>
                                        </p:tgtEl>
                                        <p:attrNameLst>
                                          <p:attrName>style.visibility</p:attrName>
                                        </p:attrNameLst>
                                      </p:cBhvr>
                                      <p:to>
                                        <p:strVal val="visible"/>
                                      </p:to>
                                    </p:set>
                                    <p:animEffect transition="in" filter="blinds(horizontal)">
                                      <p:cBhvr>
                                        <p:cTn id="17" dur="500"/>
                                        <p:tgtEl>
                                          <p:spTgt spid="378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 Physic terms - Pressure</a:t>
            </a:r>
            <a:endParaRPr lang="en-US" dirty="0"/>
          </a:p>
        </p:txBody>
      </p:sp>
      <p:sp>
        <p:nvSpPr>
          <p:cNvPr id="3" name="Content Placeholder 2"/>
          <p:cNvSpPr>
            <a:spLocks noGrp="1"/>
          </p:cNvSpPr>
          <p:nvPr>
            <p:ph idx="1"/>
          </p:nvPr>
        </p:nvSpPr>
        <p:spPr/>
        <p:txBody>
          <a:bodyPr/>
          <a:lstStyle/>
          <a:p>
            <a:pPr marL="28575" indent="-28575">
              <a:buNone/>
            </a:pPr>
            <a:r>
              <a:rPr lang="en-US" dirty="0" smtClean="0"/>
              <a:t>If a force acts perpendicularly to a surface, then the force </a:t>
            </a:r>
            <a:r>
              <a:rPr lang="en-US" i="1" dirty="0" smtClean="0"/>
              <a:t>F</a:t>
            </a:r>
            <a:r>
              <a:rPr lang="en-US" dirty="0" smtClean="0"/>
              <a:t> divided by the area of the surface </a:t>
            </a:r>
            <a:r>
              <a:rPr lang="en-US" i="1" dirty="0" smtClean="0"/>
              <a:t>A</a:t>
            </a:r>
            <a:r>
              <a:rPr lang="en-US" dirty="0" smtClean="0"/>
              <a:t> is the pressure </a:t>
            </a:r>
            <a:r>
              <a:rPr lang="en-US" i="1" dirty="0" smtClean="0"/>
              <a:t>p</a:t>
            </a:r>
            <a:r>
              <a:rPr lang="en-US" dirty="0" smtClean="0"/>
              <a:t>.</a:t>
            </a:r>
            <a:br>
              <a:rPr lang="en-US" dirty="0" smtClean="0"/>
            </a:br>
            <a:endParaRPr 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127567905"/>
              </p:ext>
            </p:extLst>
          </p:nvPr>
        </p:nvGraphicFramePr>
        <p:xfrm>
          <a:off x="3714750" y="3571875"/>
          <a:ext cx="1473200" cy="1303338"/>
        </p:xfrm>
        <a:graphic>
          <a:graphicData uri="http://schemas.openxmlformats.org/presentationml/2006/ole">
            <mc:AlternateContent xmlns:mc="http://schemas.openxmlformats.org/markup-compatibility/2006">
              <mc:Choice xmlns:v="urn:schemas-microsoft-com:vml" Requires="v">
                <p:oleObj spid="_x0000_s38926" name="Ligning" r:id="rId4" imgW="444240" imgH="393480" progId="Equation.3">
                  <p:embed/>
                </p:oleObj>
              </mc:Choice>
              <mc:Fallback>
                <p:oleObj name="Ligning" r:id="rId4" imgW="444240" imgH="393480" progId="Equation.3">
                  <p:embed/>
                  <p:pic>
                    <p:nvPicPr>
                      <p:cNvPr id="0" name="Picture 2"/>
                      <p:cNvPicPr>
                        <a:picLocks noChangeAspect="1" noChangeArrowheads="1"/>
                      </p:cNvPicPr>
                      <p:nvPr/>
                    </p:nvPicPr>
                    <p:blipFill>
                      <a:blip r:embed="rId5"/>
                      <a:srcRect/>
                      <a:stretch>
                        <a:fillRect/>
                      </a:stretch>
                    </p:blipFill>
                    <p:spPr bwMode="auto">
                      <a:xfrm>
                        <a:off x="3714750" y="3571875"/>
                        <a:ext cx="1473200" cy="13033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Hydrostatics- Pressure – The Hydrostatic paradox</a:t>
            </a:r>
            <a:endParaRPr lang="en-US" dirty="0"/>
          </a:p>
        </p:txBody>
      </p:sp>
      <p:pic>
        <p:nvPicPr>
          <p:cNvPr id="58370" name="Picture 2"/>
          <p:cNvPicPr>
            <a:picLocks noChangeAspect="1" noChangeArrowheads="1"/>
          </p:cNvPicPr>
          <p:nvPr/>
        </p:nvPicPr>
        <p:blipFill>
          <a:blip r:embed="rId3" cstate="print"/>
          <a:srcRect/>
          <a:stretch>
            <a:fillRect/>
          </a:stretch>
        </p:blipFill>
        <p:spPr bwMode="auto">
          <a:xfrm>
            <a:off x="1142976" y="2071678"/>
            <a:ext cx="6717123" cy="4143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Hydrostatics- Pressure – Pascal’s Law</a:t>
            </a:r>
            <a:endParaRPr lang="en-US" dirty="0"/>
          </a:p>
        </p:txBody>
      </p:sp>
      <p:sp>
        <p:nvSpPr>
          <p:cNvPr id="3" name="Content Placeholder 2"/>
          <p:cNvSpPr>
            <a:spLocks noGrp="1"/>
          </p:cNvSpPr>
          <p:nvPr>
            <p:ph idx="1"/>
          </p:nvPr>
        </p:nvSpPr>
        <p:spPr/>
        <p:txBody>
          <a:bodyPr/>
          <a:lstStyle/>
          <a:p>
            <a:pPr marL="28575" indent="-28575">
              <a:buNone/>
            </a:pPr>
            <a:r>
              <a:rPr lang="en-US" i="1" dirty="0" smtClean="0"/>
              <a:t>“The effect of a force acting on a stationary fluid spreads in all directions within the fluid. The amount of pressure in the fluid is equal to the weight force, with respect to the area being acted upon. The pressure always act at right angles to the limiting surface of the container”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Hydrostatics- Pressure – Pascal’s Law</a:t>
            </a:r>
            <a:endParaRPr lang="en-US" dirty="0"/>
          </a:p>
        </p:txBody>
      </p:sp>
      <p:pic>
        <p:nvPicPr>
          <p:cNvPr id="60418" name="Picture 2"/>
          <p:cNvPicPr>
            <a:picLocks noChangeAspect="1" noChangeArrowheads="1"/>
          </p:cNvPicPr>
          <p:nvPr/>
        </p:nvPicPr>
        <p:blipFill>
          <a:blip r:embed="rId3" cstate="print"/>
          <a:srcRect/>
          <a:stretch>
            <a:fillRect/>
          </a:stretch>
        </p:blipFill>
        <p:spPr bwMode="auto">
          <a:xfrm>
            <a:off x="1679277" y="1928802"/>
            <a:ext cx="5607367" cy="47863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Hydrostatics- Force transmission</a:t>
            </a:r>
            <a:endParaRPr lang="en-US" dirty="0"/>
          </a:p>
        </p:txBody>
      </p:sp>
      <p:pic>
        <p:nvPicPr>
          <p:cNvPr id="59394" name="Picture 2"/>
          <p:cNvPicPr>
            <a:picLocks noChangeAspect="1" noChangeArrowheads="1"/>
          </p:cNvPicPr>
          <p:nvPr/>
        </p:nvPicPr>
        <p:blipFill>
          <a:blip r:embed="rId3" cstate="print"/>
          <a:srcRect/>
          <a:stretch>
            <a:fillRect/>
          </a:stretch>
        </p:blipFill>
        <p:spPr bwMode="auto">
          <a:xfrm>
            <a:off x="357158" y="2285992"/>
            <a:ext cx="8404424" cy="37147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Hydraulic</a:t>
            </a:r>
            <a:br>
              <a:rPr lang="en-US" dirty="0" smtClean="0"/>
            </a:br>
            <a:r>
              <a:rPr lang="en-US" sz="2000" dirty="0" smtClean="0"/>
              <a:t>Hydrostatics- Pressure transmission</a:t>
            </a:r>
            <a:endParaRPr lang="en-US" dirty="0"/>
          </a:p>
        </p:txBody>
      </p:sp>
      <p:pic>
        <p:nvPicPr>
          <p:cNvPr id="61442" name="Picture 2"/>
          <p:cNvPicPr>
            <a:picLocks noChangeAspect="1" noChangeArrowheads="1"/>
          </p:cNvPicPr>
          <p:nvPr/>
        </p:nvPicPr>
        <p:blipFill>
          <a:blip r:embed="rId3" cstate="print"/>
          <a:srcRect/>
          <a:stretch>
            <a:fillRect/>
          </a:stretch>
        </p:blipFill>
        <p:spPr bwMode="auto">
          <a:xfrm>
            <a:off x="1357289" y="1928802"/>
            <a:ext cx="6709033" cy="47863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taff training presentation">
  <a:themeElements>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Staff training presentation</Template>
  <TotalTime>654</TotalTime>
  <Words>777</Words>
  <Application>Microsoft Office PowerPoint</Application>
  <PresentationFormat>Skærmshow (4:3)</PresentationFormat>
  <Paragraphs>243</Paragraphs>
  <Slides>16</Slides>
  <Notes>16</Notes>
  <HiddenSlides>0</HiddenSlides>
  <MMClips>0</MMClips>
  <ScaleCrop>false</ScaleCrop>
  <HeadingPairs>
    <vt:vector size="6" baseType="variant">
      <vt:variant>
        <vt:lpstr>Tema</vt:lpstr>
      </vt:variant>
      <vt:variant>
        <vt:i4>1</vt:i4>
      </vt:variant>
      <vt:variant>
        <vt:lpstr>Integrerede OLE-servere</vt:lpstr>
      </vt:variant>
      <vt:variant>
        <vt:i4>1</vt:i4>
      </vt:variant>
      <vt:variant>
        <vt:lpstr>Diastitler</vt:lpstr>
      </vt:variant>
      <vt:variant>
        <vt:i4>16</vt:i4>
      </vt:variant>
    </vt:vector>
  </HeadingPairs>
  <TitlesOfParts>
    <vt:vector size="18" baseType="lpstr">
      <vt:lpstr>Staff training presentation</vt:lpstr>
      <vt:lpstr>Ligning</vt:lpstr>
      <vt:lpstr>SIMAC Hydraulic 2</vt:lpstr>
      <vt:lpstr>Basic Hydraulic Hydraulic Principles</vt:lpstr>
      <vt:lpstr>Basic Hydraulic  Physic terms - Force</vt:lpstr>
      <vt:lpstr>Basic Hydraulic  Physic terms - Pressure</vt:lpstr>
      <vt:lpstr>Basic Hydraulic Hydrostatics- Pressure – The Hydrostatic paradox</vt:lpstr>
      <vt:lpstr>Basic Hydraulic Hydrostatics- Pressure – Pascal’s Law</vt:lpstr>
      <vt:lpstr>Basic Hydraulic Hydrostatics- Pressure – Pascal’s Law</vt:lpstr>
      <vt:lpstr>Basic Hydraulic Hydrostatics- Force transmission</vt:lpstr>
      <vt:lpstr>Basic Hydraulic Hydrostatics- Pressure transmission</vt:lpstr>
      <vt:lpstr>Basic Hydraulic Hydrostatics – Flow Law</vt:lpstr>
      <vt:lpstr>Basic Hydraulic Friction and Pressure losses </vt:lpstr>
      <vt:lpstr>Basic Hydraulic Friction and Pressure losses – Pressure Losses</vt:lpstr>
      <vt:lpstr>Basic Hydraulic Friction and Pressure losses – Pressure Losses</vt:lpstr>
      <vt:lpstr>Basic Hydraulic  Hydraulic Principles  - Summary</vt:lpstr>
      <vt:lpstr>Basic Hydraulic   Hydraulic Principles - UNITS</vt:lpstr>
      <vt:lpstr>Basic Hydraulic   Hydraulic Principles - More information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Hydraulic Mechanical</dc:title>
  <dc:creator>SIMAC</dc:creator>
  <cp:lastModifiedBy>jmo</cp:lastModifiedBy>
  <cp:revision>63</cp:revision>
  <cp:lastPrinted>2016-02-26T11:44:32Z</cp:lastPrinted>
  <dcterms:created xsi:type="dcterms:W3CDTF">2010-03-24T09:49:27Z</dcterms:created>
  <dcterms:modified xsi:type="dcterms:W3CDTF">2016-02-26T11:45:14Z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TC011811241033</vt:lpwstr>
  </property>
</Properties>
</file>