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304" r:id="rId3"/>
    <p:sldId id="257" r:id="rId4"/>
    <p:sldId id="305" r:id="rId5"/>
    <p:sldId id="307" r:id="rId6"/>
    <p:sldId id="306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03" r:id="rId15"/>
    <p:sldId id="292" r:id="rId16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65109" autoAdjust="0"/>
  </p:normalViewPr>
  <p:slideViewPr>
    <p:cSldViewPr>
      <p:cViewPr varScale="1">
        <p:scale>
          <a:sx n="72" d="100"/>
          <a:sy n="72" d="100"/>
        </p:scale>
        <p:origin x="-21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1998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68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68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fld id="{EB1A41B6-7479-4F2A-9C7C-4382C2914A1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5794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222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227" y="4715493"/>
            <a:ext cx="4987223" cy="446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75" tIns="46838" rIns="93675" bIns="468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222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84811065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dirty="0"/>
              <a:t>*</a:t>
            </a:r>
            <a:endParaRPr lang="en-US" sz="1200" i="0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dirty="0"/>
              <a:t>07/16/96</a:t>
            </a:r>
            <a:endParaRPr lang="en-US" sz="1200" i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dirty="0"/>
              <a:t>*</a:t>
            </a:r>
            <a:endParaRPr lang="en-US" sz="1200" i="0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dirty="0"/>
              <a:t>##</a:t>
            </a:r>
            <a:endParaRPr lang="en-US" sz="1200" i="0" dirty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type of control is </a:t>
            </a:r>
            <a:r>
              <a:rPr lang="en-US" b="1" dirty="0" smtClean="0"/>
              <a:t>recommended</a:t>
            </a:r>
            <a:r>
              <a:rPr lang="en-US" b="1" baseline="0" dirty="0" smtClean="0"/>
              <a:t> for hydraulic systems </a:t>
            </a:r>
            <a:r>
              <a:rPr lang="en-US" baseline="0" dirty="0" smtClean="0"/>
              <a:t>in which the actuator counters the controlled flow with a </a:t>
            </a:r>
            <a:r>
              <a:rPr lang="en-US" b="1" baseline="0" dirty="0" smtClean="0"/>
              <a:t>positive resistance</a:t>
            </a:r>
          </a:p>
          <a:p>
            <a:endParaRPr lang="en-US" b="1" dirty="0" smtClean="0"/>
          </a:p>
          <a:p>
            <a:r>
              <a:rPr lang="en-US" b="1" u="sng" dirty="0" smtClean="0"/>
              <a:t>Advantage</a:t>
            </a:r>
            <a:endParaRPr lang="en-US" b="1" u="sng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Pressure present between flow control valve and cylinder depends on the working load</a:t>
            </a:r>
            <a:r>
              <a:rPr lang="en-US" dirty="0" smtClean="0"/>
              <a:t>,</a:t>
            </a:r>
            <a:r>
              <a:rPr lang="en-US" baseline="0" dirty="0" smtClean="0"/>
              <a:t> therefore </a:t>
            </a:r>
            <a:r>
              <a:rPr lang="en-US" b="1" baseline="0" dirty="0" smtClean="0"/>
              <a:t>l</a:t>
            </a:r>
            <a:r>
              <a:rPr lang="en-US" b="1" dirty="0" smtClean="0"/>
              <a:t>ess pressure on cylinder seal </a:t>
            </a:r>
            <a:r>
              <a:rPr lang="en-US" dirty="0" smtClean="0"/>
              <a:t>meaning </a:t>
            </a:r>
            <a:r>
              <a:rPr lang="en-US" b="1" dirty="0" smtClean="0"/>
              <a:t>lower friction</a:t>
            </a:r>
            <a:r>
              <a:rPr lang="en-US" dirty="0" smtClean="0"/>
              <a:t> from the sealing rings.</a:t>
            </a:r>
            <a:r>
              <a:rPr lang="en-US" b="1" dirty="0" smtClean="0"/>
              <a:t>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u="sng" dirty="0" smtClean="0"/>
              <a:t>Disadvantage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Because</a:t>
            </a:r>
            <a:r>
              <a:rPr lang="en-US" baseline="0" dirty="0" smtClean="0"/>
              <a:t> the </a:t>
            </a:r>
            <a:r>
              <a:rPr lang="en-US" b="1" baseline="0" dirty="0" smtClean="0"/>
              <a:t>pressure relief valve</a:t>
            </a:r>
            <a:r>
              <a:rPr lang="en-US" baseline="0" dirty="0" smtClean="0"/>
              <a:t> is upstream of the flow control valve, </a:t>
            </a:r>
            <a:r>
              <a:rPr lang="en-US" b="1" baseline="0" dirty="0" smtClean="0"/>
              <a:t>it must be set to the highest actuator pressure</a:t>
            </a:r>
            <a:r>
              <a:rPr lang="en-US" baseline="0" dirty="0" smtClean="0"/>
              <a:t>. Due to this the </a:t>
            </a:r>
            <a:r>
              <a:rPr lang="en-US" b="1" baseline="0" dirty="0" smtClean="0"/>
              <a:t>pump always delivers against the maximum set pressure</a:t>
            </a:r>
            <a:r>
              <a:rPr lang="en-US" baseline="0" dirty="0" smtClean="0"/>
              <a:t>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Heat from flow control valve is lead to actuator.</a:t>
            </a:r>
            <a:endParaRPr lang="en-US" dirty="0" smtClean="0"/>
          </a:p>
          <a:p>
            <a:endParaRPr lang="en-US" b="1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##</a:t>
            </a:r>
            <a:endParaRPr 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type of control is </a:t>
            </a:r>
            <a:r>
              <a:rPr lang="en-US" b="1" dirty="0" smtClean="0"/>
              <a:t>recommended</a:t>
            </a:r>
            <a:r>
              <a:rPr lang="en-US" b="1" baseline="0" dirty="0" smtClean="0"/>
              <a:t> for hydraulic systems with negative or pulling working loads</a:t>
            </a:r>
            <a:r>
              <a:rPr lang="en-US" baseline="0" dirty="0" smtClean="0"/>
              <a:t>.</a:t>
            </a:r>
            <a:endParaRPr lang="en-US" b="1" baseline="0" dirty="0" smtClean="0"/>
          </a:p>
          <a:p>
            <a:endParaRPr lang="en-US" b="1" dirty="0" smtClean="0"/>
          </a:p>
          <a:p>
            <a:r>
              <a:rPr lang="en-US" b="1" u="sng" dirty="0" smtClean="0"/>
              <a:t>Advantage</a:t>
            </a:r>
            <a:endParaRPr lang="en-US" b="1" u="sng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No counterbalance</a:t>
            </a:r>
            <a:r>
              <a:rPr lang="en-US" b="1" baseline="0" dirty="0" smtClean="0"/>
              <a:t> valve is required, the heat from the throttle is led to the tank</a:t>
            </a:r>
            <a:endParaRPr lang="en-US" b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u="sng" dirty="0" smtClean="0"/>
              <a:t>Disadvantage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Pressure relief valve</a:t>
            </a:r>
            <a:r>
              <a:rPr lang="en-US" baseline="0" dirty="0" smtClean="0"/>
              <a:t> </a:t>
            </a:r>
            <a:r>
              <a:rPr lang="en-US" b="1" baseline="0" dirty="0" smtClean="0"/>
              <a:t>must be set to the highest actuator pressure</a:t>
            </a:r>
            <a:r>
              <a:rPr lang="en-US" baseline="0" dirty="0" smtClean="0"/>
              <a:t>. Due to this the </a:t>
            </a:r>
            <a:r>
              <a:rPr lang="en-US" b="1" baseline="0" dirty="0" smtClean="0"/>
              <a:t>pump always delivers against the maximum set pressure</a:t>
            </a:r>
            <a:r>
              <a:rPr lang="en-US" baseline="0" dirty="0" smtClean="0"/>
              <a:t>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All elements in the </a:t>
            </a:r>
            <a:r>
              <a:rPr lang="en-US" b="1" baseline="0" dirty="0" smtClean="0"/>
              <a:t>cylinder is under maximum pressure (higher friction)</a:t>
            </a:r>
            <a:endParaRPr lang="en-US" b="1" dirty="0" smtClean="0"/>
          </a:p>
          <a:p>
            <a:endParaRPr lang="en-US" b="1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##</a:t>
            </a:r>
            <a:endParaRPr 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flow control valve only</a:t>
            </a:r>
            <a:r>
              <a:rPr lang="en-US" b="1" baseline="0" dirty="0" smtClean="0"/>
              <a:t> controls the flow being fed to the cylinder to a limited extent</a:t>
            </a:r>
            <a:r>
              <a:rPr lang="en-US" baseline="0" dirty="0" smtClean="0"/>
              <a:t>, as a set portion of the pump delivery flow is returned to the tank.</a:t>
            </a:r>
            <a:endParaRPr lang="en-US" b="1" baseline="0" dirty="0" smtClean="0"/>
          </a:p>
          <a:p>
            <a:endParaRPr lang="en-US" b="1" dirty="0" smtClean="0"/>
          </a:p>
          <a:p>
            <a:r>
              <a:rPr lang="en-US" b="1" u="sng" dirty="0" smtClean="0"/>
              <a:t>Advantage</a:t>
            </a:r>
            <a:endParaRPr lang="en-US" b="1" u="sng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Only the </a:t>
            </a:r>
            <a:r>
              <a:rPr lang="en-US" b="1" dirty="0" smtClean="0"/>
              <a:t>pressure required for the load</a:t>
            </a:r>
            <a:r>
              <a:rPr lang="en-US" b="0" dirty="0" smtClean="0"/>
              <a:t> is build</a:t>
            </a:r>
            <a:r>
              <a:rPr lang="en-US" b="0" baseline="0" dirty="0" smtClean="0"/>
              <a:t> up during the stroke, </a:t>
            </a:r>
            <a:r>
              <a:rPr lang="en-US" b="1" baseline="0" dirty="0" smtClean="0"/>
              <a:t>meaning less power</a:t>
            </a:r>
            <a:r>
              <a:rPr lang="en-US" b="0" baseline="0" dirty="0" smtClean="0"/>
              <a:t> is converted to heat. </a:t>
            </a:r>
            <a:endParaRPr lang="en-US" b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It’s not until the cylinder </a:t>
            </a:r>
            <a:r>
              <a:rPr lang="en-US" b="1" dirty="0" smtClean="0"/>
              <a:t>runs</a:t>
            </a:r>
            <a:r>
              <a:rPr lang="en-US" b="1" baseline="0" dirty="0" smtClean="0"/>
              <a:t> against the stop </a:t>
            </a:r>
            <a:r>
              <a:rPr lang="en-US" b="0" baseline="0" dirty="0" smtClean="0"/>
              <a:t>that the </a:t>
            </a:r>
            <a:r>
              <a:rPr lang="en-US" b="1" baseline="0" dirty="0" smtClean="0"/>
              <a:t>pressure set on the pressure relief valve is reached</a:t>
            </a:r>
            <a:endParaRPr lang="en-US" b="1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##</a:t>
            </a:r>
            <a:endParaRPr 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contrast to</a:t>
            </a:r>
            <a:r>
              <a:rPr lang="en-US" baseline="0" dirty="0" smtClean="0"/>
              <a:t> a 2-way flow control valves, the measuring orifice A</a:t>
            </a:r>
            <a:r>
              <a:rPr lang="en-US" baseline="-25000" dirty="0" smtClean="0"/>
              <a:t>2</a:t>
            </a:r>
            <a:r>
              <a:rPr lang="en-US" baseline="0" dirty="0" smtClean="0"/>
              <a:t> and the control orifice A</a:t>
            </a:r>
            <a:r>
              <a:rPr lang="en-US" baseline="-25000" dirty="0" smtClean="0"/>
              <a:t>1</a:t>
            </a:r>
            <a:r>
              <a:rPr lang="en-US" baseline="0" dirty="0" smtClean="0"/>
              <a:t> are connected in parallel.</a:t>
            </a:r>
          </a:p>
          <a:p>
            <a:r>
              <a:rPr lang="en-US" b="0" baseline="0" dirty="0" smtClean="0"/>
              <a:t>The pressure compensator controls the excess flow via an additional line to tank. A pressure relief valve must be included in the hydraulic circuit to protect the maximum pressure, this is normally already integrated into the 3-way flow control valve.</a:t>
            </a:r>
          </a:p>
          <a:p>
            <a:endParaRPr lang="en-US" b="0" baseline="0" dirty="0" smtClean="0"/>
          </a:p>
          <a:p>
            <a:r>
              <a:rPr lang="en-US" b="0" baseline="0" dirty="0" smtClean="0"/>
              <a:t>A 3-way flow control valve has smaller power losses, a better degree of efficiency in the system and less heat is created that a 2-way flow control valve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##</a:t>
            </a:r>
            <a:endParaRPr lang="en-US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14	04:28		Flow control valves </a:t>
            </a:r>
            <a:r>
              <a:rPr lang="en-US" noProof="0" dirty="0" err="1" smtClean="0"/>
              <a:t>sammen</a:t>
            </a:r>
            <a:r>
              <a:rPr lang="en-US" noProof="0" dirty="0" smtClean="0"/>
              <a:t> med relief, animation, last </a:t>
            </a:r>
          </a:p>
          <a:p>
            <a:r>
              <a:rPr lang="en-US" noProof="0" dirty="0" smtClean="0"/>
              <a:t>			</a:t>
            </a:r>
            <a:r>
              <a:rPr lang="en-US" noProof="0" dirty="0" err="1" smtClean="0"/>
              <a:t>afhængighed</a:t>
            </a:r>
            <a:r>
              <a:rPr lang="en-US" noProof="0" dirty="0" smtClean="0"/>
              <a:t>, </a:t>
            </a:r>
            <a:r>
              <a:rPr lang="en-US" noProof="0" dirty="0" err="1" smtClean="0"/>
              <a:t>trykkompenseret</a:t>
            </a:r>
            <a:r>
              <a:rPr lang="en-US" noProof="0" dirty="0" smtClean="0"/>
              <a:t> (vises </a:t>
            </a:r>
            <a:r>
              <a:rPr lang="en-US" noProof="0" dirty="0" err="1" smtClean="0"/>
              <a:t>modsat</a:t>
            </a:r>
            <a:r>
              <a:rPr lang="en-US" noProof="0" dirty="0" smtClean="0"/>
              <a:t> Bosch-</a:t>
            </a:r>
            <a:r>
              <a:rPr lang="en-US" noProof="0" dirty="0" err="1" smtClean="0"/>
              <a:t>bogen</a:t>
            </a:r>
            <a:endParaRPr lang="en-US" noProof="0" dirty="0" smtClean="0"/>
          </a:p>
          <a:p>
            <a:r>
              <a:rPr lang="en-US" noProof="0" dirty="0" smtClean="0"/>
              <a:t>			med </a:t>
            </a:r>
            <a:r>
              <a:rPr lang="en-US" noProof="0" dirty="0" err="1" smtClean="0"/>
              <a:t>kompensatoren</a:t>
            </a:r>
            <a:r>
              <a:rPr lang="en-US" noProof="0" dirty="0" smtClean="0"/>
              <a:t> EFTER </a:t>
            </a:r>
            <a:r>
              <a:rPr lang="en-US" noProof="0" dirty="0" err="1" smtClean="0"/>
              <a:t>drøvlingen</a:t>
            </a:r>
            <a:r>
              <a:rPr lang="en-US" noProof="0" dirty="0" smtClean="0"/>
              <a:t>) </a:t>
            </a:r>
            <a:r>
              <a:rPr lang="en-US" noProof="0" dirty="0" err="1" smtClean="0"/>
              <a:t>drøvling</a:t>
            </a:r>
            <a:r>
              <a:rPr lang="en-US" noProof="0" dirty="0" smtClean="0"/>
              <a:t> </a:t>
            </a:r>
            <a:r>
              <a:rPr lang="en-US" noProof="0" dirty="0" err="1" smtClean="0"/>
              <a:t>på</a:t>
            </a:r>
            <a:r>
              <a:rPr lang="en-US" noProof="0" dirty="0" smtClean="0"/>
              <a:t> + </a:t>
            </a:r>
            <a:r>
              <a:rPr lang="en-US" noProof="0" dirty="0" err="1" smtClean="0"/>
              <a:t>eller</a:t>
            </a:r>
            <a:endParaRPr lang="en-US" noProof="0" dirty="0" smtClean="0"/>
          </a:p>
          <a:p>
            <a:r>
              <a:rPr lang="en-US" noProof="0" dirty="0" smtClean="0"/>
              <a:t>			- </a:t>
            </a:r>
            <a:r>
              <a:rPr lang="en-US" noProof="0" dirty="0" err="1" smtClean="0"/>
              <a:t>ledning</a:t>
            </a:r>
            <a:endParaRPr lang="en-US" noProof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F=p•A	F=m•g</a:t>
            </a:r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##</a:t>
            </a:r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Flow control</a:t>
            </a:r>
            <a:r>
              <a:rPr lang="en-US" baseline="0" dirty="0" smtClean="0"/>
              <a:t> valves are </a:t>
            </a:r>
            <a:r>
              <a:rPr lang="en-US" b="1" baseline="0" dirty="0" smtClean="0"/>
              <a:t>used to influence the speed of movements of actuators by changing the opening to flow </a:t>
            </a:r>
            <a:r>
              <a:rPr lang="en-US" baseline="0" dirty="0" smtClean="0"/>
              <a:t>at the throttling point.</a:t>
            </a:r>
          </a:p>
          <a:p>
            <a:endParaRPr lang="en-US" b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##</a:t>
            </a:r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##</a:t>
            </a:r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we have</a:t>
            </a:r>
            <a:r>
              <a:rPr lang="en-US" baseline="0" dirty="0" smtClean="0"/>
              <a:t> see previously with directional control valves the Flow control valves can also be divided into types depending on the design.</a:t>
            </a:r>
          </a:p>
          <a:p>
            <a:endParaRPr lang="en-US" dirty="0" smtClean="0"/>
          </a:p>
          <a:p>
            <a:r>
              <a:rPr lang="en-US" dirty="0" smtClean="0"/>
              <a:t>Flow control</a:t>
            </a:r>
            <a:r>
              <a:rPr lang="en-US" baseline="0" dirty="0" smtClean="0"/>
              <a:t> valves are </a:t>
            </a:r>
            <a:r>
              <a:rPr lang="en-US" b="1" baseline="0" dirty="0" smtClean="0"/>
              <a:t>used to influence the speed of movements of actuators by changing the opening to flow </a:t>
            </a:r>
            <a:r>
              <a:rPr lang="en-US" baseline="0" dirty="0" smtClean="0"/>
              <a:t>at the throttling point.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Flow dividers has a certain special standing. </a:t>
            </a:r>
            <a:r>
              <a:rPr lang="en-US" b="1" baseline="0" dirty="0" smtClean="0"/>
              <a:t>They divide an oncoming flow into two or more flows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	Throttle valves</a:t>
            </a:r>
          </a:p>
          <a:p>
            <a:r>
              <a:rPr lang="en-US" baseline="0" dirty="0" smtClean="0"/>
              <a:t>		- dependent of viscosity</a:t>
            </a:r>
          </a:p>
          <a:p>
            <a:r>
              <a:rPr lang="en-US" baseline="0" dirty="0" smtClean="0"/>
              <a:t>		- independent of viscosity</a:t>
            </a:r>
          </a:p>
          <a:p>
            <a:r>
              <a:rPr lang="en-US" baseline="0" dirty="0" smtClean="0"/>
              <a:t>	Flow control valves</a:t>
            </a:r>
          </a:p>
          <a:p>
            <a:r>
              <a:rPr lang="en-US" baseline="0" dirty="0" smtClean="0"/>
              <a:t>		- dependent of viscosity</a:t>
            </a:r>
          </a:p>
          <a:p>
            <a:r>
              <a:rPr lang="en-US" baseline="0" dirty="0" smtClean="0"/>
              <a:t>		- independent of viscosity</a:t>
            </a:r>
          </a:p>
          <a:p>
            <a:endParaRPr lang="en-US" baseline="0" dirty="0" smtClean="0"/>
          </a:p>
          <a:p>
            <a:r>
              <a:rPr lang="en-US" baseline="0" dirty="0" smtClean="0"/>
              <a:t>Depending </a:t>
            </a:r>
            <a:r>
              <a:rPr lang="en-US" baseline="0" dirty="0" smtClean="0"/>
              <a:t>on their behavior, </a:t>
            </a:r>
            <a:r>
              <a:rPr lang="en-US" b="1" baseline="0" dirty="0" smtClean="0"/>
              <a:t>flow control valves may be divided into 4 groups.</a:t>
            </a:r>
            <a:endParaRPr lang="en-US" b="1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##</a:t>
            </a:r>
            <a:endParaRPr 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Throttle point </a:t>
            </a:r>
            <a:r>
              <a:rPr lang="en-US" dirty="0" smtClean="0"/>
              <a:t>is formed between the </a:t>
            </a:r>
            <a:r>
              <a:rPr lang="en-US" b="1" dirty="0" smtClean="0"/>
              <a:t>housing and adjusted sleeve</a:t>
            </a:r>
            <a:r>
              <a:rPr lang="en-US" b="1" baseline="0" dirty="0" smtClean="0"/>
              <a:t> </a:t>
            </a:r>
            <a:r>
              <a:rPr lang="en-US" baseline="0" dirty="0" smtClean="0"/>
              <a:t>(4) </a:t>
            </a:r>
          </a:p>
          <a:p>
            <a:r>
              <a:rPr lang="en-US" b="0" baseline="0" dirty="0" smtClean="0"/>
              <a:t>This type is throttling in both directions</a:t>
            </a:r>
          </a:p>
          <a:p>
            <a:r>
              <a:rPr lang="en-US" b="0" baseline="0" dirty="0" smtClean="0"/>
              <a:t>The flow can be adjusted by turning the house</a:t>
            </a:r>
          </a:p>
          <a:p>
            <a:endParaRPr lang="en-US" b="0" baseline="0" dirty="0" smtClean="0"/>
          </a:p>
          <a:p>
            <a:r>
              <a:rPr lang="en-US" b="0" baseline="0" dirty="0" smtClean="0"/>
              <a:t>When the </a:t>
            </a:r>
            <a:r>
              <a:rPr lang="en-US" b="1" baseline="0" dirty="0" smtClean="0"/>
              <a:t>fluid is heated </a:t>
            </a:r>
            <a:r>
              <a:rPr lang="en-US" b="0" baseline="0" dirty="0" smtClean="0"/>
              <a:t>due to operation of the hydraulic system the </a:t>
            </a:r>
            <a:r>
              <a:rPr lang="en-US" b="1" baseline="0" dirty="0" smtClean="0"/>
              <a:t>viscosity</a:t>
            </a:r>
            <a:r>
              <a:rPr lang="en-US" b="0" baseline="0" dirty="0" smtClean="0"/>
              <a:t> of the fluid is </a:t>
            </a:r>
            <a:r>
              <a:rPr lang="en-US" b="1" baseline="0" dirty="0" smtClean="0"/>
              <a:t>decreased</a:t>
            </a:r>
            <a:r>
              <a:rPr lang="en-US" b="0" baseline="0" dirty="0" smtClean="0"/>
              <a:t>. When the </a:t>
            </a:r>
            <a:r>
              <a:rPr lang="en-US" b="1" baseline="0" dirty="0" smtClean="0"/>
              <a:t>viscosity is decreased </a:t>
            </a:r>
            <a:r>
              <a:rPr lang="en-US" b="0" baseline="0" dirty="0" smtClean="0"/>
              <a:t>the </a:t>
            </a:r>
            <a:r>
              <a:rPr lang="en-US" b="1" baseline="0" dirty="0" smtClean="0"/>
              <a:t>flow will increase </a:t>
            </a:r>
            <a:r>
              <a:rPr lang="en-US" b="0" baseline="0" dirty="0" smtClean="0"/>
              <a:t>due to the formulas at page 230</a:t>
            </a:r>
          </a:p>
          <a:p>
            <a:endParaRPr lang="en-US" b="0" baseline="0" dirty="0" smtClean="0"/>
          </a:p>
          <a:p>
            <a:endParaRPr lang="en-US" b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##</a:t>
            </a:r>
            <a:endParaRPr 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Throttling</a:t>
            </a:r>
            <a:r>
              <a:rPr lang="en-US" baseline="0" dirty="0" smtClean="0"/>
              <a:t> in one directions</a:t>
            </a:r>
            <a:endParaRPr lang="en-US" b="0" baseline="0" dirty="0" smtClean="0"/>
          </a:p>
          <a:p>
            <a:r>
              <a:rPr lang="en-US" b="0" baseline="0" dirty="0" smtClean="0"/>
              <a:t>Check valve in the other direction</a:t>
            </a:r>
            <a:endParaRPr lang="en-US" b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##</a:t>
            </a:r>
            <a:endParaRPr 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Throttle</a:t>
            </a:r>
            <a:r>
              <a:rPr lang="en-US" b="0" baseline="0" dirty="0" smtClean="0"/>
              <a:t> valves with mechanical operation are used for path-dependent smooth deceleration or acceleration of hydraulically.</a:t>
            </a:r>
          </a:p>
          <a:p>
            <a:endParaRPr lang="en-US" b="0" baseline="0" dirty="0" smtClean="0"/>
          </a:p>
          <a:p>
            <a:r>
              <a:rPr lang="en-US" b="0" baseline="0" dirty="0" smtClean="0"/>
              <a:t>In order to allow the cylinder to travel out of the closed position, a </a:t>
            </a:r>
            <a:r>
              <a:rPr lang="en-US" b="1" baseline="0" dirty="0" smtClean="0"/>
              <a:t>check valve (6)</a:t>
            </a:r>
            <a:r>
              <a:rPr lang="en-US" b="0" baseline="0" dirty="0" smtClean="0"/>
              <a:t> can be arranged parallel to the throttle spool. It </a:t>
            </a:r>
            <a:r>
              <a:rPr lang="en-US" b="1" baseline="0" dirty="0" smtClean="0"/>
              <a:t>ensures free flow from B to A</a:t>
            </a:r>
            <a:r>
              <a:rPr lang="en-US" b="0" baseline="0" dirty="0" smtClean="0"/>
              <a:t>.</a:t>
            </a:r>
          </a:p>
          <a:p>
            <a:r>
              <a:rPr lang="en-US" b="0" baseline="0" dirty="0" smtClean="0"/>
              <a:t>The cylinder then </a:t>
            </a:r>
            <a:r>
              <a:rPr lang="en-US" b="1" baseline="0" dirty="0" smtClean="0"/>
              <a:t>extends</a:t>
            </a:r>
            <a:r>
              <a:rPr lang="en-US" b="0" baseline="0" dirty="0" smtClean="0"/>
              <a:t> from its position </a:t>
            </a:r>
            <a:r>
              <a:rPr lang="en-US" b="1" baseline="0" dirty="0" smtClean="0"/>
              <a:t>without restriction</a:t>
            </a:r>
            <a:r>
              <a:rPr lang="en-US" b="0" baseline="0" dirty="0" smtClean="0"/>
              <a:t>. If a check valve is not present, acceleration occurs when travelling out of the end position. Se page 236</a:t>
            </a:r>
            <a:endParaRPr lang="en-US" b="1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##</a:t>
            </a:r>
            <a:endParaRPr 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Independent of viscosity</a:t>
            </a:r>
          </a:p>
          <a:p>
            <a:r>
              <a:rPr lang="en-US" b="0" dirty="0" smtClean="0"/>
              <a:t>The</a:t>
            </a:r>
            <a:r>
              <a:rPr lang="en-US" b="0" baseline="0" dirty="0" smtClean="0"/>
              <a:t> low dependence on temperature is due to throttling position being an orifice (the throttling path is almost zero) (see formulas at page 230 equation 3 ) . The preferred direction of flow is from A to B.</a:t>
            </a:r>
          </a:p>
          <a:p>
            <a:r>
              <a:rPr lang="en-US" b="0" baseline="0" dirty="0" smtClean="0"/>
              <a:t>Flow can be adjusted by turning bolt cam (5)</a:t>
            </a:r>
            <a:endParaRPr lang="en-US" b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##</a:t>
            </a:r>
            <a:endParaRPr 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Flow control</a:t>
            </a:r>
            <a:r>
              <a:rPr lang="en-US" b="1" baseline="0" dirty="0" smtClean="0"/>
              <a:t> valves (constant pressure drop =&gt; constant flow [Bernoulli’s equation])</a:t>
            </a:r>
          </a:p>
          <a:p>
            <a:endParaRPr lang="en-US" b="1" dirty="0" smtClean="0"/>
          </a:p>
          <a:p>
            <a:r>
              <a:rPr lang="en-US" b="0" dirty="0" smtClean="0"/>
              <a:t>Flow control valves are</a:t>
            </a:r>
            <a:r>
              <a:rPr lang="en-US" b="0" baseline="0" dirty="0" smtClean="0"/>
              <a:t> used to keep a set </a:t>
            </a:r>
            <a:r>
              <a:rPr lang="en-US" b="1" baseline="0" dirty="0" smtClean="0"/>
              <a:t>constant flow regardless of pressure variations</a:t>
            </a:r>
            <a:r>
              <a:rPr lang="en-US" b="0" baseline="0" dirty="0" smtClean="0"/>
              <a:t>. In addition to the </a:t>
            </a:r>
            <a:r>
              <a:rPr lang="en-US" b="1" baseline="0" dirty="0" smtClean="0"/>
              <a:t>adjustable throttle (A</a:t>
            </a:r>
            <a:r>
              <a:rPr lang="en-US" b="1" baseline="-25000" dirty="0" smtClean="0"/>
              <a:t>2</a:t>
            </a:r>
            <a:r>
              <a:rPr lang="en-US" b="1" baseline="0" dirty="0" smtClean="0"/>
              <a:t>) </a:t>
            </a:r>
            <a:r>
              <a:rPr lang="en-US" b="0" baseline="0" dirty="0" smtClean="0"/>
              <a:t>(</a:t>
            </a:r>
            <a:r>
              <a:rPr lang="en-US" b="1" baseline="0" dirty="0" smtClean="0"/>
              <a:t>measuring throttle</a:t>
            </a:r>
            <a:r>
              <a:rPr lang="en-US" b="0" baseline="0" dirty="0" smtClean="0"/>
              <a:t>) an additional </a:t>
            </a:r>
            <a:r>
              <a:rPr lang="en-US" b="1" baseline="0" dirty="0" smtClean="0"/>
              <a:t>moving throttle (</a:t>
            </a:r>
            <a:r>
              <a:rPr lang="en-US" b="1" baseline="0" dirty="0" err="1" smtClean="0"/>
              <a:t>A</a:t>
            </a:r>
            <a:r>
              <a:rPr lang="en-US" b="1" baseline="-25000" dirty="0" err="1" smtClean="0"/>
              <a:t>k</a:t>
            </a:r>
            <a:r>
              <a:rPr lang="en-US" b="1" baseline="0" dirty="0" smtClean="0"/>
              <a:t>) </a:t>
            </a:r>
            <a:r>
              <a:rPr lang="en-US" b="0" baseline="0" dirty="0" smtClean="0"/>
              <a:t>is build into the system, which operates as a control throttle (</a:t>
            </a:r>
            <a:r>
              <a:rPr lang="en-US" b="1" baseline="0" dirty="0" smtClean="0"/>
              <a:t>pressure compensator</a:t>
            </a:r>
            <a:r>
              <a:rPr lang="en-US" b="0" baseline="0" dirty="0" smtClean="0"/>
              <a:t>)</a:t>
            </a:r>
          </a:p>
          <a:p>
            <a:endParaRPr lang="en-US" b="0" baseline="0" dirty="0" smtClean="0"/>
          </a:p>
          <a:p>
            <a:r>
              <a:rPr lang="en-US" b="0" baseline="0" dirty="0" smtClean="0"/>
              <a:t>As the path of the control spool is approx &lt; 1mm and the spring is soft, the change in spring force with respect with respect to spool path may be neglected and hence </a:t>
            </a:r>
            <a:r>
              <a:rPr lang="en-US" b="0" i="1" baseline="0" dirty="0" err="1" smtClean="0"/>
              <a:t>dp</a:t>
            </a:r>
            <a:r>
              <a:rPr lang="en-US" b="0" baseline="0" dirty="0" smtClean="0"/>
              <a:t> or </a:t>
            </a:r>
            <a:r>
              <a:rPr lang="en-US" b="0" i="1" baseline="0" dirty="0" smtClean="0"/>
              <a:t>Q</a:t>
            </a:r>
            <a:r>
              <a:rPr lang="en-US" b="0" baseline="0" dirty="0" smtClean="0"/>
              <a:t> is constant.</a:t>
            </a:r>
          </a:p>
          <a:p>
            <a:endParaRPr lang="en-US" b="0" baseline="0" dirty="0" smtClean="0"/>
          </a:p>
          <a:p>
            <a:r>
              <a:rPr lang="en-US" b="0" baseline="0" dirty="0" smtClean="0"/>
              <a:t>The </a:t>
            </a:r>
            <a:r>
              <a:rPr lang="en-US" b="1" baseline="0" dirty="0" smtClean="0"/>
              <a:t>valve can not start working until the external pressure difference P</a:t>
            </a:r>
            <a:r>
              <a:rPr lang="en-US" b="1" baseline="-25000" dirty="0" smtClean="0"/>
              <a:t>1</a:t>
            </a:r>
            <a:r>
              <a:rPr lang="en-US" b="1" baseline="0" dirty="0" smtClean="0"/>
              <a:t> – P</a:t>
            </a:r>
            <a:r>
              <a:rPr lang="en-US" b="1" baseline="-25000" dirty="0" smtClean="0"/>
              <a:t>3</a:t>
            </a:r>
            <a:r>
              <a:rPr lang="en-US" b="1" baseline="0" dirty="0" smtClean="0"/>
              <a:t> is greater than F</a:t>
            </a:r>
            <a:r>
              <a:rPr lang="en-US" b="1" baseline="-25000" dirty="0" smtClean="0"/>
              <a:t>K</a:t>
            </a:r>
            <a:r>
              <a:rPr lang="en-US" b="1" baseline="0" dirty="0" smtClean="0"/>
              <a:t>/A</a:t>
            </a:r>
            <a:r>
              <a:rPr lang="en-US" b="1" baseline="-25000" dirty="0" smtClean="0"/>
              <a:t>K</a:t>
            </a:r>
            <a:r>
              <a:rPr lang="en-US" b="1" baseline="0" dirty="0" smtClean="0"/>
              <a:t>  </a:t>
            </a:r>
            <a:endParaRPr lang="en-US" b="1" baseline="-250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07/16/96</a:t>
            </a:r>
            <a:endParaRPr lang="en-US" sz="1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*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dirty="0" smtClean="0"/>
              <a:t>##</a:t>
            </a:r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C12B4DE-DBE5-4DB7-AA82-E3BC2B5B353A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F7902-AAF7-4857-9FD3-380EAE3D9BE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9E9B0-DF9B-4A05-9081-81A9112500C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E9897-CE64-4199-9BB9-6F6FB5E3B24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C7F42-E21E-4245-BFD2-0E3FDDB8E13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14D79-0731-42D3-AEC0-44E7CC2D439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811FE-2A93-430E-993E-5FA99C0EDA1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88617-7352-435A-8FF4-967A01210FF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E3C65-1C86-4FA9-BC80-548252E7310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DE374-FFDB-43CC-8C81-6806EEAF1D1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3F9F2-C808-40EF-9AD1-7499DCCC532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6DA8823-C7DF-45B1-A4A2-2AB4F4A47886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1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../Film/AVSEQ14.mp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2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SIMAC Hydraulic 2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42910" y="3886200"/>
            <a:ext cx="8072494" cy="1752600"/>
          </a:xfrm>
        </p:spPr>
        <p:txBody>
          <a:bodyPr/>
          <a:lstStyle/>
          <a:p>
            <a:r>
              <a:rPr lang="en-US" dirty="0" smtClean="0"/>
              <a:t>Basic Hydraulic – Flow Control Valves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Flow Control Valves – 2-Way Flow control valve </a:t>
            </a:r>
            <a:endParaRPr lang="en-US" dirty="0"/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813640"/>
            <a:ext cx="7643866" cy="3044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357422" y="2000240"/>
            <a:ext cx="478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Meter-in flow control</a:t>
            </a:r>
            <a:endParaRPr lang="en-US" sz="2800" b="1" dirty="0">
              <a:latin typeface="+mj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Flow Control Valves – 2-Way Flow control valve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31201" y="2000240"/>
            <a:ext cx="478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Meter-out flow control</a:t>
            </a:r>
            <a:endParaRPr lang="en-US" sz="2800" b="1" dirty="0">
              <a:latin typeface="+mj-lt"/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857517"/>
            <a:ext cx="77343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Flow Control Valves – 2-Way Flow control valve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82636" y="2000240"/>
            <a:ext cx="478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+mj-lt"/>
              </a:rPr>
              <a:t>Bypass flow control</a:t>
            </a:r>
            <a:endParaRPr lang="en-US" sz="2800" b="1" dirty="0">
              <a:latin typeface="+mj-lt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214686"/>
            <a:ext cx="7694295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Flow Control Valves – 3-Way Flow control valve </a:t>
            </a:r>
            <a:endParaRPr lang="en-US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071677"/>
            <a:ext cx="4354743" cy="392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4643446"/>
            <a:ext cx="2357454" cy="189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4662488" y="2233613"/>
          <a:ext cx="41910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8" name="Ligning" r:id="rId6" imgW="1396800" imgH="215640" progId="Equation.3">
                  <p:embed/>
                </p:oleObj>
              </mc:Choice>
              <mc:Fallback>
                <p:oleObj name="Ligning" r:id="rId6" imgW="139680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2488" y="2233613"/>
                        <a:ext cx="41910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2" name="Object 6"/>
          <p:cNvGraphicFramePr>
            <a:graphicFrameLocks noChangeAspect="1"/>
          </p:cNvGraphicFramePr>
          <p:nvPr/>
        </p:nvGraphicFramePr>
        <p:xfrm>
          <a:off x="4638700" y="2847980"/>
          <a:ext cx="35052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9" name="Ligning" r:id="rId8" imgW="1168200" imgH="431640" progId="Equation.3">
                  <p:embed/>
                </p:oleObj>
              </mc:Choice>
              <mc:Fallback>
                <p:oleObj name="Ligning" r:id="rId8" imgW="1168200" imgH="431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8700" y="2847980"/>
                        <a:ext cx="3505200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Flow control valves - More </a:t>
            </a:r>
            <a:r>
              <a:rPr lang="en-US" sz="2000" dirty="0"/>
              <a:t>information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182562" tIns="46038" rIns="182562" bIns="46038"/>
          <a:lstStyle/>
          <a:p>
            <a:r>
              <a:rPr lang="en-US" sz="2800" dirty="0" smtClean="0"/>
              <a:t>Video </a:t>
            </a:r>
          </a:p>
          <a:p>
            <a:pPr lvl="1"/>
            <a:r>
              <a:rPr lang="en-US" sz="2400" dirty="0" smtClean="0"/>
              <a:t>Flow control valves 04:28 </a:t>
            </a:r>
            <a:br>
              <a:rPr lang="en-US" sz="2400" dirty="0" smtClean="0"/>
            </a:br>
            <a:r>
              <a:rPr lang="en-US" sz="2400" dirty="0" smtClean="0">
                <a:hlinkClick r:id="rId3" action="ppaction://hlinkfile"/>
              </a:rPr>
              <a:t>AVSEQ14</a:t>
            </a:r>
            <a:endParaRPr lang="en-US" sz="24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Exercise - Automation Studio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182562" tIns="46038" rIns="182562" bIns="46038">
            <a:normAutofit/>
          </a:bodyPr>
          <a:lstStyle/>
          <a:p>
            <a:pPr marL="0" lvl="1" indent="0">
              <a:buNone/>
            </a:pPr>
            <a:r>
              <a:rPr lang="en-US" dirty="0" smtClean="0"/>
              <a:t>Exercises</a:t>
            </a:r>
          </a:p>
          <a:p>
            <a:pPr marL="400050" lvl="2" indent="0"/>
            <a:r>
              <a:rPr lang="en-US" dirty="0" smtClean="0"/>
              <a:t> Exercise 7.1 – Flow </a:t>
            </a:r>
            <a:r>
              <a:rPr lang="en-US" smtClean="0"/>
              <a:t>control valve</a:t>
            </a:r>
            <a:endParaRPr lang="en-US" dirty="0" smtClean="0"/>
          </a:p>
          <a:p>
            <a:pPr marL="276225" lvl="1" indent="-276225">
              <a:buNone/>
            </a:pPr>
            <a:endParaRPr lang="en-US" dirty="0" smtClean="0"/>
          </a:p>
          <a:p>
            <a:pPr marL="276225" lvl="1" indent="-276225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57290" y="5036355"/>
          <a:ext cx="1790700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Ligning" r:id="rId4" imgW="901440" imgH="609480" progId="Equation.3">
                  <p:embed/>
                </p:oleObj>
              </mc:Choice>
              <mc:Fallback>
                <p:oleObj name="Ligning" r:id="rId4" imgW="901440" imgH="609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5036355"/>
                        <a:ext cx="1790700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338634" y="5212567"/>
          <a:ext cx="118586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Ligning" r:id="rId6" imgW="596880" imgH="431640" progId="Equation.3">
                  <p:embed/>
                </p:oleObj>
              </mc:Choice>
              <mc:Fallback>
                <p:oleObj name="Ligning" r:id="rId6" imgW="59688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8634" y="5212567"/>
                        <a:ext cx="1185862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715140" y="5036355"/>
          <a:ext cx="1387475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Ligning" r:id="rId8" imgW="698400" imgH="609480" progId="Equation.3">
                  <p:embed/>
                </p:oleObj>
              </mc:Choice>
              <mc:Fallback>
                <p:oleObj name="Ligning" r:id="rId8" imgW="698400" imgH="609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40" y="5036355"/>
                        <a:ext cx="1387475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Flow Control Valves</a:t>
            </a:r>
            <a:endParaRPr lang="en-US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840153"/>
            <a:ext cx="4357718" cy="480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3357554" y="2786058"/>
            <a:ext cx="642942" cy="714380"/>
          </a:xfrm>
          <a:prstGeom prst="rect">
            <a:avLst/>
          </a:prstGeom>
          <a:solidFill>
            <a:schemeClr val="bg1">
              <a:lumMod val="85000"/>
              <a:alpha val="52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Flow Control Valves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182562" tIns="46038" rIns="182562" bIns="46038">
            <a:normAutofit fontScale="85000" lnSpcReduction="20000"/>
          </a:bodyPr>
          <a:lstStyle/>
          <a:p>
            <a:r>
              <a:rPr lang="en-US" dirty="0" smtClean="0"/>
              <a:t>Flow control valves </a:t>
            </a:r>
          </a:p>
          <a:p>
            <a:pPr lvl="1"/>
            <a:r>
              <a:rPr lang="en-US" dirty="0" smtClean="0"/>
              <a:t>Overview of types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Throttle valves	</a:t>
            </a:r>
          </a:p>
          <a:p>
            <a:pPr lvl="2"/>
            <a:r>
              <a:rPr lang="en-US" dirty="0" smtClean="0"/>
              <a:t>Dependent on viscosity</a:t>
            </a:r>
          </a:p>
          <a:p>
            <a:pPr lvl="3"/>
            <a:r>
              <a:rPr lang="en-US" dirty="0" smtClean="0"/>
              <a:t>Deceleration valve</a:t>
            </a:r>
          </a:p>
          <a:p>
            <a:pPr lvl="2"/>
            <a:r>
              <a:rPr lang="en-US" dirty="0" smtClean="0"/>
              <a:t>Independent of viscosity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Flow control valves</a:t>
            </a:r>
          </a:p>
          <a:p>
            <a:pPr lvl="2"/>
            <a:r>
              <a:rPr lang="en-US" dirty="0" smtClean="0"/>
              <a:t>2 – Way (Dependent on viscosity)</a:t>
            </a:r>
          </a:p>
          <a:p>
            <a:pPr lvl="3"/>
            <a:r>
              <a:rPr lang="en-US" dirty="0" smtClean="0"/>
              <a:t>Meter- in / Meter-out / bypass flow control</a:t>
            </a:r>
          </a:p>
          <a:p>
            <a:pPr lvl="2"/>
            <a:r>
              <a:rPr lang="en-US" dirty="0" smtClean="0"/>
              <a:t>3 – Way (Independent of viscosity)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Flow Control Valves – Overview of types</a:t>
            </a:r>
            <a:endParaRPr lang="en-US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352693"/>
            <a:ext cx="80391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Flow Control Valves – Throttle Valves – Dependent on viscosity</a:t>
            </a:r>
            <a:endParaRPr lang="en-US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000239"/>
            <a:ext cx="5329264" cy="4761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3537904"/>
            <a:ext cx="18192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Flow Control Valves – Throttle Valves – Dependent on viscosity</a:t>
            </a:r>
            <a:endParaRPr lang="en-US" dirty="0"/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print"/>
          <a:srcRect t="3128"/>
          <a:stretch>
            <a:fillRect/>
          </a:stretch>
        </p:blipFill>
        <p:spPr bwMode="auto">
          <a:xfrm>
            <a:off x="785785" y="2076464"/>
            <a:ext cx="5289977" cy="463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3588408"/>
            <a:ext cx="2143140" cy="161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Flow Control Valves – Throttle Valves – Dependent on viscosity</a:t>
            </a:r>
            <a:endParaRPr lang="en-US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071678"/>
            <a:ext cx="6004495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0408" y="4286256"/>
            <a:ext cx="341058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Flow Control Valves – Throttle Valves – Independent of viscosity</a:t>
            </a:r>
            <a:endParaRPr lang="en-US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857364"/>
            <a:ext cx="3500462" cy="4617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Flow Control Valves – 2-Way Flow control valve </a:t>
            </a:r>
            <a:endParaRPr lang="en-US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100401"/>
            <a:ext cx="3714776" cy="4614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4643438" y="2214554"/>
            <a:ext cx="4229125" cy="2214578"/>
            <a:chOff x="4629155" y="2285992"/>
            <a:chExt cx="4229125" cy="2214578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4629155" y="2285992"/>
            <a:ext cx="4229125" cy="6858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090" name="Ligning" r:id="rId5" imgW="1409400" imgH="228600" progId="Equation.3">
                    <p:embed/>
                  </p:oleObj>
                </mc:Choice>
                <mc:Fallback>
                  <p:oleObj name="Ligning" r:id="rId5" imgW="1409400" imgH="2286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29155" y="2285992"/>
                          <a:ext cx="4229125" cy="68580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6084" name="Object 4"/>
            <p:cNvGraphicFramePr>
              <a:graphicFrameLocks noChangeAspect="1"/>
            </p:cNvGraphicFramePr>
            <p:nvPr/>
          </p:nvGraphicFramePr>
          <p:xfrm>
            <a:off x="4629155" y="3205170"/>
            <a:ext cx="3543300" cy="1295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091" name="Ligning" r:id="rId7" imgW="1180800" imgH="431640" progId="Equation.3">
                    <p:embed/>
                  </p:oleObj>
                </mc:Choice>
                <mc:Fallback>
                  <p:oleObj name="Ligning" r:id="rId7" imgW="1180800" imgH="43164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29155" y="3205170"/>
                          <a:ext cx="3543300" cy="1295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61088" y="4786322"/>
            <a:ext cx="2793825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ff training presentation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Staff training presentation</Template>
  <TotalTime>1123</TotalTime>
  <Words>898</Words>
  <Application>Microsoft Office PowerPoint</Application>
  <PresentationFormat>Skærmshow (4:3)</PresentationFormat>
  <Paragraphs>163</Paragraphs>
  <Slides>15</Slides>
  <Notes>15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Diastitler</vt:lpstr>
      </vt:variant>
      <vt:variant>
        <vt:i4>15</vt:i4>
      </vt:variant>
    </vt:vector>
  </HeadingPairs>
  <TitlesOfParts>
    <vt:vector size="17" baseType="lpstr">
      <vt:lpstr>Staff training presentation</vt:lpstr>
      <vt:lpstr>Ligning</vt:lpstr>
      <vt:lpstr>SIMAC Hydraulic 2</vt:lpstr>
      <vt:lpstr>Basic Hydraulic Flow Control Valves</vt:lpstr>
      <vt:lpstr>Basic Hydraulic  Flow Control Valves</vt:lpstr>
      <vt:lpstr>Basic Hydraulic  Flow Control Valves – Overview of types</vt:lpstr>
      <vt:lpstr>Basic Hydraulic  Flow Control Valves – Throttle Valves – Dependent on viscosity</vt:lpstr>
      <vt:lpstr>Basic Hydraulic  Flow Control Valves – Throttle Valves – Dependent on viscosity</vt:lpstr>
      <vt:lpstr>Basic Hydraulic  Flow Control Valves – Throttle Valves – Dependent on viscosity</vt:lpstr>
      <vt:lpstr>Basic Hydraulic  Flow Control Valves – Throttle Valves – Independent of viscosity</vt:lpstr>
      <vt:lpstr>Basic Hydraulic  Flow Control Valves – 2-Way Flow control valve </vt:lpstr>
      <vt:lpstr>Basic Hydraulic  Flow Control Valves – 2-Way Flow control valve </vt:lpstr>
      <vt:lpstr>Basic Hydraulic  Flow Control Valves – 2-Way Flow control valve </vt:lpstr>
      <vt:lpstr>Basic Hydraulic  Flow Control Valves – 2-Way Flow control valve </vt:lpstr>
      <vt:lpstr>Basic Hydraulic  Flow Control Valves – 3-Way Flow control valve </vt:lpstr>
      <vt:lpstr>Basic Hydraulic  Flow control valves - More information</vt:lpstr>
      <vt:lpstr>Basic Hydraulic Exercise - Automation Studio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Hydraulic Mechanical</dc:title>
  <dc:creator>SIMAC</dc:creator>
  <cp:lastModifiedBy>jmo</cp:lastModifiedBy>
  <cp:revision>144</cp:revision>
  <dcterms:created xsi:type="dcterms:W3CDTF">2010-03-24T09:49:27Z</dcterms:created>
  <dcterms:modified xsi:type="dcterms:W3CDTF">2016-02-26T12:51:32Z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TC011811241033</vt:lpwstr>
  </property>
</Properties>
</file>