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21"/>
  </p:notesMasterIdLst>
  <p:handoutMasterIdLst>
    <p:handoutMasterId r:id="rId22"/>
  </p:handoutMasterIdLst>
  <p:sldIdLst>
    <p:sldId id="256" r:id="rId2"/>
    <p:sldId id="304" r:id="rId3"/>
    <p:sldId id="257" r:id="rId4"/>
    <p:sldId id="305" r:id="rId5"/>
    <p:sldId id="306" r:id="rId6"/>
    <p:sldId id="307" r:id="rId7"/>
    <p:sldId id="308" r:id="rId8"/>
    <p:sldId id="309" r:id="rId9"/>
    <p:sldId id="310" r:id="rId10"/>
    <p:sldId id="311" r:id="rId11"/>
    <p:sldId id="312" r:id="rId12"/>
    <p:sldId id="313" r:id="rId13"/>
    <p:sldId id="318" r:id="rId14"/>
    <p:sldId id="314" r:id="rId15"/>
    <p:sldId id="315" r:id="rId16"/>
    <p:sldId id="316" r:id="rId17"/>
    <p:sldId id="317" r:id="rId18"/>
    <p:sldId id="303" r:id="rId19"/>
    <p:sldId id="292" r:id="rId20"/>
  </p:sldIdLst>
  <p:sldSz cx="9144000" cy="6858000" type="screen4x3"/>
  <p:notesSz cx="6797675" cy="9926638"/>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74624" autoAdjust="0"/>
  </p:normalViewPr>
  <p:slideViewPr>
    <p:cSldViewPr>
      <p:cViewPr>
        <p:scale>
          <a:sx n="100" d="100"/>
          <a:sy n="100" d="100"/>
        </p:scale>
        <p:origin x="-282" y="-72"/>
      </p:cViewPr>
      <p:guideLst>
        <p:guide orient="horz" pos="2160"/>
        <p:guide pos="2880"/>
      </p:guideLst>
    </p:cSldViewPr>
  </p:slideViewPr>
  <p:notesTextViewPr>
    <p:cViewPr>
      <p:scale>
        <a:sx n="100" d="100"/>
        <a:sy n="100" d="100"/>
      </p:scale>
      <p:origin x="0" y="0"/>
    </p:cViewPr>
  </p:notesTextViewPr>
  <p:notesViewPr>
    <p:cSldViewPr>
      <p:cViewPr varScale="1">
        <p:scale>
          <a:sx n="45" d="100"/>
          <a:sy n="45" d="100"/>
        </p:scale>
        <p:origin x="-1998"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45454" cy="495653"/>
          </a:xfrm>
          <a:prstGeom prst="rect">
            <a:avLst/>
          </a:prstGeom>
          <a:noFill/>
          <a:ln w="9525">
            <a:noFill/>
            <a:miter lim="800000"/>
            <a:headEnd/>
            <a:tailEnd/>
          </a:ln>
          <a:effectLst/>
        </p:spPr>
        <p:txBody>
          <a:bodyPr vert="horz" wrap="square" lIns="93029" tIns="46514" rIns="93029" bIns="46514" numCol="1" anchor="t" anchorCtr="0" compatLnSpc="1">
            <a:prstTxWarp prst="textNoShape">
              <a:avLst/>
            </a:prstTxWarp>
          </a:bodyPr>
          <a:lstStyle>
            <a:lvl1pPr defTabSz="930275">
              <a:defRPr kumimoji="1" sz="1200">
                <a:latin typeface="Tahoma" pitchFamily="34" charset="0"/>
              </a:defRPr>
            </a:lvl1pPr>
          </a:lstStyle>
          <a:p>
            <a:endParaRPr lang="en-US"/>
          </a:p>
        </p:txBody>
      </p:sp>
      <p:sp>
        <p:nvSpPr>
          <p:cNvPr id="19459" name="Rectangle 3"/>
          <p:cNvSpPr>
            <a:spLocks noGrp="1" noChangeArrowheads="1"/>
          </p:cNvSpPr>
          <p:nvPr>
            <p:ph type="dt" sz="quarter" idx="1"/>
          </p:nvPr>
        </p:nvSpPr>
        <p:spPr bwMode="auto">
          <a:xfrm>
            <a:off x="3850680" y="0"/>
            <a:ext cx="2945454" cy="495653"/>
          </a:xfrm>
          <a:prstGeom prst="rect">
            <a:avLst/>
          </a:prstGeom>
          <a:noFill/>
          <a:ln w="9525">
            <a:noFill/>
            <a:miter lim="800000"/>
            <a:headEnd/>
            <a:tailEnd/>
          </a:ln>
          <a:effectLst/>
        </p:spPr>
        <p:txBody>
          <a:bodyPr vert="horz" wrap="square" lIns="93029" tIns="46514" rIns="93029" bIns="46514" numCol="1" anchor="t" anchorCtr="0" compatLnSpc="1">
            <a:prstTxWarp prst="textNoShape">
              <a:avLst/>
            </a:prstTxWarp>
          </a:bodyPr>
          <a:lstStyle>
            <a:lvl1pPr algn="r" defTabSz="930275">
              <a:defRPr kumimoji="1" sz="1200">
                <a:latin typeface="Tahoma" pitchFamily="34" charset="0"/>
              </a:defRPr>
            </a:lvl1pPr>
          </a:lstStyle>
          <a:p>
            <a:endParaRPr lang="en-US"/>
          </a:p>
        </p:txBody>
      </p:sp>
      <p:sp>
        <p:nvSpPr>
          <p:cNvPr id="19460" name="Rectangle 4"/>
          <p:cNvSpPr>
            <a:spLocks noGrp="1" noChangeArrowheads="1"/>
          </p:cNvSpPr>
          <p:nvPr>
            <p:ph type="ftr" sz="quarter" idx="2"/>
          </p:nvPr>
        </p:nvSpPr>
        <p:spPr bwMode="auto">
          <a:xfrm>
            <a:off x="0" y="9429288"/>
            <a:ext cx="2945454" cy="495653"/>
          </a:xfrm>
          <a:prstGeom prst="rect">
            <a:avLst/>
          </a:prstGeom>
          <a:noFill/>
          <a:ln w="9525">
            <a:noFill/>
            <a:miter lim="800000"/>
            <a:headEnd/>
            <a:tailEnd/>
          </a:ln>
          <a:effectLst/>
        </p:spPr>
        <p:txBody>
          <a:bodyPr vert="horz" wrap="square" lIns="93029" tIns="46514" rIns="93029" bIns="46514" numCol="1" anchor="b" anchorCtr="0" compatLnSpc="1">
            <a:prstTxWarp prst="textNoShape">
              <a:avLst/>
            </a:prstTxWarp>
          </a:bodyPr>
          <a:lstStyle>
            <a:lvl1pPr defTabSz="930275">
              <a:defRPr kumimoji="1" sz="1200">
                <a:latin typeface="Tahoma" pitchFamily="34" charset="0"/>
              </a:defRPr>
            </a:lvl1pPr>
          </a:lstStyle>
          <a:p>
            <a:endParaRPr lang="en-US"/>
          </a:p>
        </p:txBody>
      </p:sp>
      <p:sp>
        <p:nvSpPr>
          <p:cNvPr id="19461" name="Rectangle 5"/>
          <p:cNvSpPr>
            <a:spLocks noGrp="1" noChangeArrowheads="1"/>
          </p:cNvSpPr>
          <p:nvPr>
            <p:ph type="sldNum" sz="quarter" idx="3"/>
          </p:nvPr>
        </p:nvSpPr>
        <p:spPr bwMode="auto">
          <a:xfrm>
            <a:off x="3850680" y="9429288"/>
            <a:ext cx="2945454" cy="495653"/>
          </a:xfrm>
          <a:prstGeom prst="rect">
            <a:avLst/>
          </a:prstGeom>
          <a:noFill/>
          <a:ln w="9525">
            <a:noFill/>
            <a:miter lim="800000"/>
            <a:headEnd/>
            <a:tailEnd/>
          </a:ln>
          <a:effectLst/>
        </p:spPr>
        <p:txBody>
          <a:bodyPr vert="horz" wrap="square" lIns="93029" tIns="46514" rIns="93029" bIns="46514" numCol="1" anchor="b" anchorCtr="0" compatLnSpc="1">
            <a:prstTxWarp prst="textNoShape">
              <a:avLst/>
            </a:prstTxWarp>
          </a:bodyPr>
          <a:lstStyle>
            <a:lvl1pPr algn="r" defTabSz="930275">
              <a:defRPr kumimoji="1" sz="1200">
                <a:latin typeface="Tahoma" pitchFamily="34" charset="0"/>
              </a:defRPr>
            </a:lvl1pPr>
          </a:lstStyle>
          <a:p>
            <a:fld id="{EB1A41B6-7479-4F2A-9C7C-4382C2914A1A}" type="slidenum">
              <a:rPr lang="en-US"/>
              <a:pPr/>
              <a:t>‹nr.›</a:t>
            </a:fld>
            <a:endParaRPr lang="en-US"/>
          </a:p>
        </p:txBody>
      </p:sp>
    </p:spTree>
    <p:extLst>
      <p:ext uri="{BB962C8B-B14F-4D97-AF65-F5344CB8AC3E}">
        <p14:creationId xmlns:p14="http://schemas.microsoft.com/office/powerpoint/2010/main" val="8988431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45454" cy="495653"/>
          </a:xfrm>
          <a:prstGeom prst="rect">
            <a:avLst/>
          </a:prstGeom>
          <a:noFill/>
          <a:ln w="9525">
            <a:noFill/>
            <a:miter lim="800000"/>
            <a:headEnd/>
            <a:tailEnd/>
          </a:ln>
          <a:effectLst/>
        </p:spPr>
        <p:txBody>
          <a:bodyPr vert="horz" wrap="square" lIns="19381" tIns="0" rIns="19381" bIns="0" numCol="1" anchor="t" anchorCtr="0" compatLnSpc="1">
            <a:prstTxWarp prst="textNoShape">
              <a:avLst/>
            </a:prstTxWarp>
          </a:bodyPr>
          <a:lstStyle>
            <a:lvl1pPr defTabSz="930275">
              <a:defRPr kumimoji="1" sz="1000" i="1">
                <a:latin typeface="Tahoma" pitchFamily="34" charset="0"/>
              </a:defRPr>
            </a:lvl1pPr>
          </a:lstStyle>
          <a:p>
            <a:r>
              <a:rPr lang="en-US"/>
              <a:t>*</a:t>
            </a:r>
            <a:endParaRPr lang="en-US" sz="1200"/>
          </a:p>
        </p:txBody>
      </p:sp>
      <p:sp>
        <p:nvSpPr>
          <p:cNvPr id="2051" name="Rectangle 3"/>
          <p:cNvSpPr>
            <a:spLocks noGrp="1" noChangeArrowheads="1"/>
          </p:cNvSpPr>
          <p:nvPr>
            <p:ph type="dt" idx="1"/>
          </p:nvPr>
        </p:nvSpPr>
        <p:spPr bwMode="auto">
          <a:xfrm>
            <a:off x="3852222" y="0"/>
            <a:ext cx="2945454" cy="495653"/>
          </a:xfrm>
          <a:prstGeom prst="rect">
            <a:avLst/>
          </a:prstGeom>
          <a:noFill/>
          <a:ln w="9525">
            <a:noFill/>
            <a:miter lim="800000"/>
            <a:headEnd/>
            <a:tailEnd/>
          </a:ln>
          <a:effectLst/>
        </p:spPr>
        <p:txBody>
          <a:bodyPr vert="horz" wrap="square" lIns="19381" tIns="0" rIns="19381" bIns="0" numCol="1" anchor="t" anchorCtr="0" compatLnSpc="1">
            <a:prstTxWarp prst="textNoShape">
              <a:avLst/>
            </a:prstTxWarp>
          </a:bodyPr>
          <a:lstStyle>
            <a:lvl1pPr algn="r" defTabSz="930275">
              <a:defRPr kumimoji="1" sz="1000" i="1">
                <a:latin typeface="Tahoma" pitchFamily="34" charset="0"/>
              </a:defRPr>
            </a:lvl1pPr>
          </a:lstStyle>
          <a:p>
            <a:r>
              <a:rPr lang="en-US"/>
              <a:t>07/16/96</a:t>
            </a:r>
            <a:endParaRPr lang="en-US" sz="1200"/>
          </a:p>
        </p:txBody>
      </p:sp>
      <p:sp>
        <p:nvSpPr>
          <p:cNvPr id="2052" name="Rectangle 4"/>
          <p:cNvSpPr>
            <a:spLocks noGrp="1" noRot="1" noChangeAspect="1" noChangeArrowheads="1"/>
          </p:cNvSpPr>
          <p:nvPr>
            <p:ph type="sldImg" idx="2"/>
          </p:nvPr>
        </p:nvSpPr>
        <p:spPr bwMode="auto">
          <a:xfrm>
            <a:off x="917575" y="744538"/>
            <a:ext cx="4962525" cy="3722687"/>
          </a:xfrm>
          <a:prstGeom prst="rect">
            <a:avLst/>
          </a:prstGeom>
          <a:noFill/>
          <a:ln w="12700" cap="sq">
            <a:solidFill>
              <a:schemeClr val="tx1"/>
            </a:solidFill>
            <a:miter lim="800000"/>
            <a:headEnd/>
            <a:tailEnd/>
          </a:ln>
          <a:effectLst/>
        </p:spPr>
      </p:sp>
      <p:sp>
        <p:nvSpPr>
          <p:cNvPr id="2053" name="Rectangle 5"/>
          <p:cNvSpPr>
            <a:spLocks noGrp="1" noChangeArrowheads="1"/>
          </p:cNvSpPr>
          <p:nvPr>
            <p:ph type="body" sz="quarter" idx="3"/>
          </p:nvPr>
        </p:nvSpPr>
        <p:spPr bwMode="auto">
          <a:xfrm>
            <a:off x="905227" y="4715493"/>
            <a:ext cx="4987223" cy="4465969"/>
          </a:xfrm>
          <a:prstGeom prst="rect">
            <a:avLst/>
          </a:prstGeom>
          <a:noFill/>
          <a:ln w="9525">
            <a:noFill/>
            <a:miter lim="800000"/>
            <a:headEnd/>
            <a:tailEnd/>
          </a:ln>
          <a:effectLst/>
        </p:spPr>
        <p:txBody>
          <a:bodyPr vert="horz" wrap="square" lIns="93675" tIns="46838" rIns="93675" bIns="468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ftr" sz="quarter" idx="4"/>
          </p:nvPr>
        </p:nvSpPr>
        <p:spPr bwMode="auto">
          <a:xfrm>
            <a:off x="0" y="9430985"/>
            <a:ext cx="2945454" cy="495653"/>
          </a:xfrm>
          <a:prstGeom prst="rect">
            <a:avLst/>
          </a:prstGeom>
          <a:noFill/>
          <a:ln w="9525">
            <a:noFill/>
            <a:miter lim="800000"/>
            <a:headEnd/>
            <a:tailEnd/>
          </a:ln>
          <a:effectLst/>
        </p:spPr>
        <p:txBody>
          <a:bodyPr vert="horz" wrap="square" lIns="19381" tIns="0" rIns="19381" bIns="0" numCol="1" anchor="b" anchorCtr="0" compatLnSpc="1">
            <a:prstTxWarp prst="textNoShape">
              <a:avLst/>
            </a:prstTxWarp>
          </a:bodyPr>
          <a:lstStyle>
            <a:lvl1pPr defTabSz="930275">
              <a:defRPr kumimoji="1" sz="1000" i="1">
                <a:latin typeface="Tahoma" pitchFamily="34" charset="0"/>
              </a:defRPr>
            </a:lvl1pPr>
          </a:lstStyle>
          <a:p>
            <a:r>
              <a:rPr lang="en-US"/>
              <a:t>*</a:t>
            </a:r>
            <a:endParaRPr lang="en-US" sz="1200"/>
          </a:p>
        </p:txBody>
      </p:sp>
      <p:sp>
        <p:nvSpPr>
          <p:cNvPr id="2055" name="Rectangle 7"/>
          <p:cNvSpPr>
            <a:spLocks noGrp="1" noChangeArrowheads="1"/>
          </p:cNvSpPr>
          <p:nvPr>
            <p:ph type="sldNum" sz="quarter" idx="5"/>
          </p:nvPr>
        </p:nvSpPr>
        <p:spPr bwMode="auto">
          <a:xfrm>
            <a:off x="3852222" y="9430985"/>
            <a:ext cx="2945454" cy="495653"/>
          </a:xfrm>
          <a:prstGeom prst="rect">
            <a:avLst/>
          </a:prstGeom>
          <a:noFill/>
          <a:ln w="9525">
            <a:noFill/>
            <a:miter lim="800000"/>
            <a:headEnd/>
            <a:tailEnd/>
          </a:ln>
          <a:effectLst/>
        </p:spPr>
        <p:txBody>
          <a:bodyPr vert="horz" wrap="square" lIns="19381" tIns="0" rIns="19381" bIns="0" numCol="1" anchor="b" anchorCtr="0" compatLnSpc="1">
            <a:prstTxWarp prst="textNoShape">
              <a:avLst/>
            </a:prstTxWarp>
          </a:bodyPr>
          <a:lstStyle>
            <a:lvl1pPr algn="r" defTabSz="930275">
              <a:defRPr kumimoji="1" sz="1000" i="1">
                <a:latin typeface="Tahoma" pitchFamily="34" charset="0"/>
              </a:defRPr>
            </a:lvl1pPr>
          </a:lstStyle>
          <a:p>
            <a:r>
              <a:rPr lang="en-US"/>
              <a:t>##</a:t>
            </a:r>
            <a:endParaRPr lang="en-US" sz="1200"/>
          </a:p>
        </p:txBody>
      </p:sp>
    </p:spTree>
    <p:extLst>
      <p:ext uri="{BB962C8B-B14F-4D97-AF65-F5344CB8AC3E}">
        <p14:creationId xmlns:p14="http://schemas.microsoft.com/office/powerpoint/2010/main" val="355863691"/>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ahoma"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ahoma"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ahoma"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ahoma"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ahom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a:t>
            </a:r>
            <a:endParaRPr lang="en-US" sz="1200" i="0"/>
          </a:p>
        </p:txBody>
      </p:sp>
      <p:sp>
        <p:nvSpPr>
          <p:cNvPr id="5" name="Rectangle 3"/>
          <p:cNvSpPr>
            <a:spLocks noGrp="1" noChangeArrowheads="1"/>
          </p:cNvSpPr>
          <p:nvPr>
            <p:ph type="dt" idx="1"/>
          </p:nvPr>
        </p:nvSpPr>
        <p:spPr>
          <a:ln/>
        </p:spPr>
        <p:txBody>
          <a:bodyPr/>
          <a:lstStyle/>
          <a:p>
            <a:r>
              <a:rPr lang="en-US"/>
              <a:t>07/16/96</a:t>
            </a:r>
            <a:endParaRPr lang="en-US" sz="1200" i="0"/>
          </a:p>
        </p:txBody>
      </p:sp>
      <p:sp>
        <p:nvSpPr>
          <p:cNvPr id="6" name="Rectangle 6"/>
          <p:cNvSpPr>
            <a:spLocks noGrp="1" noChangeArrowheads="1"/>
          </p:cNvSpPr>
          <p:nvPr>
            <p:ph type="ftr" sz="quarter" idx="4"/>
          </p:nvPr>
        </p:nvSpPr>
        <p:spPr>
          <a:ln/>
        </p:spPr>
        <p:txBody>
          <a:bodyPr/>
          <a:lstStyle/>
          <a:p>
            <a:r>
              <a:rPr lang="en-US"/>
              <a:t>*</a:t>
            </a:r>
            <a:endParaRPr lang="en-US" sz="1200" i="0"/>
          </a:p>
        </p:txBody>
      </p:sp>
      <p:sp>
        <p:nvSpPr>
          <p:cNvPr id="7" name="Rectangle 7"/>
          <p:cNvSpPr>
            <a:spLocks noGrp="1" noChangeArrowheads="1"/>
          </p:cNvSpPr>
          <p:nvPr>
            <p:ph type="sldNum" sz="quarter" idx="5"/>
          </p:nvPr>
        </p:nvSpPr>
        <p:spPr>
          <a:ln/>
        </p:spPr>
        <p:txBody>
          <a:bodyPr/>
          <a:lstStyle/>
          <a:p>
            <a:r>
              <a:rPr lang="en-US"/>
              <a:t>##</a:t>
            </a:r>
            <a:endParaRPr lang="en-US" sz="1200" i="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Pilot operated pressure relief valve for sub-plate mounting</a:t>
            </a:r>
          </a:p>
          <a:p>
            <a:endParaRPr lang="en-US" b="1" dirty="0" smtClean="0"/>
          </a:p>
          <a:p>
            <a:r>
              <a:rPr lang="en-US" b="1" dirty="0" smtClean="0"/>
              <a:t>Pilot operated </a:t>
            </a:r>
            <a:r>
              <a:rPr lang="en-US" dirty="0" smtClean="0"/>
              <a:t>refers</a:t>
            </a:r>
            <a:r>
              <a:rPr lang="en-US" baseline="0" dirty="0" smtClean="0"/>
              <a:t> to that the opening pressure is adjusted via the spring acting against the pilot pressure.</a:t>
            </a:r>
          </a:p>
          <a:p>
            <a:endParaRPr lang="en-US" baseline="0" dirty="0" smtClean="0"/>
          </a:p>
          <a:p>
            <a:r>
              <a:rPr lang="en-US" baseline="0" dirty="0" smtClean="0"/>
              <a:t>The advantage of the pilot operated pressure relief valve is that for the same operating pressure the physical size of the valve is smaller due to that the spring load (pilot) is smaller for the same flow.</a:t>
            </a:r>
          </a:p>
          <a:p>
            <a:endParaRPr lang="en-US" baseline="0" dirty="0" smtClean="0"/>
          </a:p>
          <a:p>
            <a:r>
              <a:rPr lang="en-US" baseline="0" dirty="0" smtClean="0"/>
              <a:t>The valve on the picture can ether be operated with external pilot pressure or by closing port x and insert an orifice position 4.</a:t>
            </a:r>
          </a:p>
          <a:p>
            <a:endParaRPr lang="en-US" baseline="0"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Pilot operated</a:t>
            </a:r>
            <a:r>
              <a:rPr lang="en-US" b="1" baseline="0" dirty="0" smtClean="0"/>
              <a:t> pressure relief valve with discharge</a:t>
            </a:r>
          </a:p>
          <a:p>
            <a:r>
              <a:rPr lang="en-US" b="0" baseline="0" dirty="0" smtClean="0"/>
              <a:t> </a:t>
            </a:r>
          </a:p>
          <a:p>
            <a:r>
              <a:rPr lang="en-US" b="0" baseline="0" dirty="0" smtClean="0"/>
              <a:t>One typical example of application is the pressure-free start of a pump</a:t>
            </a:r>
          </a:p>
          <a:p>
            <a:endParaRPr lang="en-US" b="0" baseline="0" dirty="0" smtClean="0"/>
          </a:p>
          <a:p>
            <a:r>
              <a:rPr lang="en-US" b="1" baseline="0" dirty="0" smtClean="0"/>
              <a:t>Free circulation </a:t>
            </a:r>
            <a:r>
              <a:rPr lang="en-US" b="0" baseline="0" dirty="0" smtClean="0"/>
              <a:t>is achieved when the directional control valve is </a:t>
            </a:r>
            <a:r>
              <a:rPr lang="en-US" b="1" baseline="0" dirty="0" err="1" smtClean="0"/>
              <a:t>energised</a:t>
            </a:r>
            <a:r>
              <a:rPr lang="en-US" b="0" baseline="0" dirty="0" smtClean="0"/>
              <a:t>.</a:t>
            </a:r>
          </a:p>
          <a:p>
            <a:r>
              <a:rPr lang="en-US" b="0" baseline="0" dirty="0" smtClean="0"/>
              <a:t>	- main spool chamber (1) on the spring side is connected to channel T (2) of the directional control valve</a:t>
            </a:r>
          </a:p>
          <a:p>
            <a:endParaRPr lang="en-US" b="0" baseline="0" dirty="0" smtClean="0"/>
          </a:p>
          <a:p>
            <a:r>
              <a:rPr lang="en-US" b="1" baseline="0" dirty="0" smtClean="0"/>
              <a:t>Operates as a pressure relief valve </a:t>
            </a:r>
            <a:r>
              <a:rPr lang="en-US" b="0" baseline="0" dirty="0" smtClean="0"/>
              <a:t>when the directional control valve is </a:t>
            </a:r>
            <a:r>
              <a:rPr lang="en-US" b="1" baseline="0" dirty="0" err="1" smtClean="0"/>
              <a:t>deenergised</a:t>
            </a:r>
            <a:r>
              <a:rPr lang="en-US" b="0" baseline="0" dirty="0" smtClean="0"/>
              <a:t>.</a:t>
            </a:r>
          </a:p>
          <a:p>
            <a:r>
              <a:rPr lang="en-US" b="0" baseline="0" dirty="0" smtClean="0"/>
              <a:t>	- The is no connection from the spring side to port B</a:t>
            </a:r>
          </a:p>
          <a:p>
            <a:endParaRPr lang="en-US" baseline="0"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Directly</a:t>
            </a:r>
            <a:r>
              <a:rPr lang="en-US" b="1" baseline="0" dirty="0" smtClean="0"/>
              <a:t> </a:t>
            </a:r>
            <a:r>
              <a:rPr lang="en-US" b="1" dirty="0" smtClean="0"/>
              <a:t>operated</a:t>
            </a:r>
            <a:r>
              <a:rPr lang="en-US" b="1" baseline="0" dirty="0" smtClean="0"/>
              <a:t> pressure sequence valve</a:t>
            </a:r>
          </a:p>
          <a:p>
            <a:r>
              <a:rPr lang="en-US" b="0" baseline="0" dirty="0" smtClean="0"/>
              <a:t>Pressure sequence valves is also known as </a:t>
            </a:r>
            <a:r>
              <a:rPr lang="en-US" b="1" baseline="0" dirty="0" smtClean="0"/>
              <a:t>Bypass valves Pre-load or deceleration valves</a:t>
            </a:r>
            <a:r>
              <a:rPr lang="en-US" b="0" baseline="0" dirty="0" smtClean="0"/>
              <a:t> are similar in design as pressure relief valves.</a:t>
            </a:r>
          </a:p>
          <a:p>
            <a:r>
              <a:rPr lang="en-US" b="0" baseline="0" dirty="0" smtClean="0"/>
              <a:t>Pressure sequence valves are </a:t>
            </a:r>
            <a:r>
              <a:rPr lang="en-US" b="1" baseline="0" dirty="0" smtClean="0"/>
              <a:t>situated in the main flow </a:t>
            </a:r>
            <a:r>
              <a:rPr lang="en-US" b="0" baseline="0" dirty="0" smtClean="0"/>
              <a:t>of the hydraulic system and </a:t>
            </a:r>
            <a:r>
              <a:rPr lang="en-US" b="1" baseline="0" dirty="0" smtClean="0"/>
              <a:t>switch on and off further hydraulic systems </a:t>
            </a:r>
            <a:r>
              <a:rPr lang="en-US" b="0" baseline="0" dirty="0" smtClean="0"/>
              <a:t>when a set pressure is reached. </a:t>
            </a:r>
          </a:p>
          <a:p>
            <a:endParaRPr lang="en-US" b="0" baseline="0" dirty="0" smtClean="0"/>
          </a:p>
          <a:p>
            <a:r>
              <a:rPr lang="en-US" baseline="0" dirty="0" smtClean="0"/>
              <a:t>Basically pressure relief valves may also be used as pressure sequence valves. The pre-requisite for this is that the </a:t>
            </a:r>
            <a:r>
              <a:rPr lang="en-US" b="1" baseline="0" dirty="0" smtClean="0"/>
              <a:t>pressure in channel T </a:t>
            </a:r>
            <a:r>
              <a:rPr lang="en-US" baseline="0" dirty="0" smtClean="0"/>
              <a:t>(directly operated pressure relief valve) </a:t>
            </a:r>
            <a:r>
              <a:rPr lang="en-US" b="1" baseline="0" dirty="0" smtClean="0"/>
              <a:t>or in channel B </a:t>
            </a:r>
            <a:r>
              <a:rPr lang="en-US" baseline="0" dirty="0" smtClean="0"/>
              <a:t>(Pilot operated pressure relief valve) </a:t>
            </a:r>
            <a:r>
              <a:rPr lang="en-US" b="1" baseline="0" dirty="0" smtClean="0"/>
              <a:t>cannot change the preset value</a:t>
            </a:r>
            <a:r>
              <a:rPr lang="en-US" baseline="0" dirty="0" smtClean="0"/>
              <a:t>. This is achieved by feeding the </a:t>
            </a:r>
            <a:r>
              <a:rPr lang="en-US" b="1" baseline="0" dirty="0" smtClean="0"/>
              <a:t>leaked oil externally and pressure free to tank</a:t>
            </a:r>
            <a:r>
              <a:rPr lang="en-US" baseline="0" dirty="0" smtClean="0"/>
              <a:t>.</a:t>
            </a:r>
          </a:p>
          <a:p>
            <a:endParaRPr lang="en-US" baseline="0" dirty="0" smtClean="0"/>
          </a:p>
          <a:p>
            <a:r>
              <a:rPr lang="en-US" baseline="0" dirty="0" smtClean="0"/>
              <a:t>A </a:t>
            </a:r>
            <a:r>
              <a:rPr lang="en-US" b="1" baseline="0" dirty="0" smtClean="0"/>
              <a:t>check valve </a:t>
            </a:r>
            <a:r>
              <a:rPr lang="en-US" baseline="0" dirty="0" smtClean="0"/>
              <a:t>may be optionally build in to the system to allow free return flow from channel A to channel P.</a:t>
            </a:r>
            <a:endParaRPr lang="en-US" baseline="0"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Directly</a:t>
            </a:r>
            <a:r>
              <a:rPr lang="en-US" b="1" baseline="0" dirty="0" smtClean="0"/>
              <a:t> </a:t>
            </a:r>
            <a:r>
              <a:rPr lang="en-US" b="1" dirty="0" smtClean="0"/>
              <a:t>operated</a:t>
            </a:r>
            <a:r>
              <a:rPr lang="en-US" b="1" baseline="0" dirty="0" smtClean="0"/>
              <a:t> pressure sequence valve</a:t>
            </a:r>
          </a:p>
          <a:p>
            <a:r>
              <a:rPr lang="en-US" b="0" baseline="0" dirty="0" smtClean="0"/>
              <a:t>Pressure sequence valves is also known as </a:t>
            </a:r>
            <a:r>
              <a:rPr lang="en-US" b="1" baseline="0" dirty="0" smtClean="0"/>
              <a:t>Bypass valves Pre-load or deceleration valves</a:t>
            </a:r>
            <a:r>
              <a:rPr lang="en-US" b="0" baseline="0" dirty="0" smtClean="0"/>
              <a:t> are similar in design as pressure relief valves.</a:t>
            </a:r>
          </a:p>
          <a:p>
            <a:r>
              <a:rPr lang="en-US" b="0" baseline="0" dirty="0" smtClean="0"/>
              <a:t>Pressure sequence valves are </a:t>
            </a:r>
            <a:r>
              <a:rPr lang="en-US" b="1" baseline="0" dirty="0" smtClean="0"/>
              <a:t>situated in the main flow </a:t>
            </a:r>
            <a:r>
              <a:rPr lang="en-US" b="0" baseline="0" dirty="0" smtClean="0"/>
              <a:t>of the hydraulic system and </a:t>
            </a:r>
            <a:r>
              <a:rPr lang="en-US" b="1" baseline="0" dirty="0" smtClean="0"/>
              <a:t>switch on and off further hydraulic systems </a:t>
            </a:r>
            <a:r>
              <a:rPr lang="en-US" b="0" baseline="0" dirty="0" smtClean="0"/>
              <a:t>when a set pressure is reached. </a:t>
            </a:r>
          </a:p>
          <a:p>
            <a:endParaRPr lang="en-US" b="0" baseline="0" dirty="0" smtClean="0"/>
          </a:p>
          <a:p>
            <a:r>
              <a:rPr lang="en-US" baseline="0" dirty="0" smtClean="0"/>
              <a:t>Basically pressure relief valves may also be used as pressure sequence valves. The pre-requisite for this is that the </a:t>
            </a:r>
            <a:r>
              <a:rPr lang="en-US" b="1" baseline="0" dirty="0" smtClean="0"/>
              <a:t>pressure in channel T </a:t>
            </a:r>
            <a:r>
              <a:rPr lang="en-US" baseline="0" dirty="0" smtClean="0"/>
              <a:t>(directly operated pressure relief valve) </a:t>
            </a:r>
            <a:r>
              <a:rPr lang="en-US" b="1" baseline="0" dirty="0" smtClean="0"/>
              <a:t>or in channel B </a:t>
            </a:r>
            <a:r>
              <a:rPr lang="en-US" baseline="0" dirty="0" smtClean="0"/>
              <a:t>(Pilot operated pressure relief valve) </a:t>
            </a:r>
            <a:r>
              <a:rPr lang="en-US" b="1" baseline="0" dirty="0" smtClean="0"/>
              <a:t>cannot change the preset value</a:t>
            </a:r>
            <a:r>
              <a:rPr lang="en-US" baseline="0" dirty="0" smtClean="0"/>
              <a:t>. This is achieved by feeding the </a:t>
            </a:r>
            <a:r>
              <a:rPr lang="en-US" b="1" baseline="0" dirty="0" smtClean="0"/>
              <a:t>leaked oil externally and pressure free to tank</a:t>
            </a:r>
            <a:r>
              <a:rPr lang="en-US" baseline="0" dirty="0" smtClean="0"/>
              <a:t>.</a:t>
            </a:r>
          </a:p>
          <a:p>
            <a:endParaRPr lang="en-US" baseline="0" dirty="0" smtClean="0"/>
          </a:p>
          <a:p>
            <a:r>
              <a:rPr lang="en-US" baseline="0" dirty="0" smtClean="0"/>
              <a:t>A </a:t>
            </a:r>
            <a:r>
              <a:rPr lang="en-US" b="1" baseline="0" dirty="0" smtClean="0"/>
              <a:t>check valve </a:t>
            </a:r>
            <a:r>
              <a:rPr lang="en-US" baseline="0" dirty="0" smtClean="0"/>
              <a:t>may be optionally build in to the system to allow free return flow from channel A to channel P.</a:t>
            </a:r>
            <a:endParaRPr lang="en-US" baseline="0"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Pilot operated</a:t>
            </a:r>
            <a:r>
              <a:rPr lang="en-US" b="1" baseline="0" dirty="0" smtClean="0"/>
              <a:t> pressure sequence valve – internal pilot oil feed, internal pilot oil drain</a:t>
            </a:r>
          </a:p>
          <a:p>
            <a:endParaRPr lang="en-US" baseline="0" dirty="0" smtClean="0"/>
          </a:p>
          <a:p>
            <a:r>
              <a:rPr lang="en-US" baseline="0" dirty="0" smtClean="0"/>
              <a:t>A </a:t>
            </a:r>
            <a:r>
              <a:rPr lang="en-US" b="1" baseline="0" dirty="0" smtClean="0"/>
              <a:t>check valve </a:t>
            </a:r>
            <a:r>
              <a:rPr lang="en-US" baseline="0" dirty="0" smtClean="0"/>
              <a:t>may be optionally build in to the system to allow free return flow from channel A to channel P.</a:t>
            </a:r>
            <a:endParaRPr lang="en-US" baseline="0"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Pressure shut-off valves</a:t>
            </a:r>
            <a:endParaRPr lang="en-US" b="1" baseline="0" dirty="0" smtClean="0"/>
          </a:p>
          <a:p>
            <a:endParaRPr lang="en-US" baseline="0" dirty="0" smtClean="0"/>
          </a:p>
          <a:p>
            <a:r>
              <a:rPr lang="en-US" baseline="0" dirty="0" smtClean="0"/>
              <a:t>Pressure </a:t>
            </a:r>
            <a:r>
              <a:rPr lang="en-US" b="1" baseline="0" dirty="0" smtClean="0"/>
              <a:t>shut-off valves also known as accumulator charging valves</a:t>
            </a:r>
            <a:r>
              <a:rPr lang="en-US" baseline="0" dirty="0" smtClean="0"/>
              <a:t>, are mainly used in </a:t>
            </a:r>
            <a:r>
              <a:rPr lang="en-US" b="1" baseline="0" dirty="0" smtClean="0"/>
              <a:t>hydraulic systems with accumulators</a:t>
            </a:r>
            <a:r>
              <a:rPr lang="en-US" baseline="0" dirty="0" smtClean="0"/>
              <a:t>. Main task is </a:t>
            </a:r>
            <a:r>
              <a:rPr lang="en-US" b="1" baseline="0" dirty="0" smtClean="0"/>
              <a:t>to switch pump flow to pressure-free flow once the accumulator has reached its charging pressure</a:t>
            </a:r>
            <a:r>
              <a:rPr lang="en-US" baseline="0" dirty="0" smtClean="0"/>
              <a:t>.</a:t>
            </a:r>
          </a:p>
          <a:p>
            <a:endParaRPr lang="en-US" baseline="0" dirty="0" smtClean="0"/>
          </a:p>
          <a:p>
            <a:r>
              <a:rPr lang="en-US" b="1" baseline="0" dirty="0" smtClean="0"/>
              <a:t>Change of pump flow from P -&gt; A to P -&gt; T</a:t>
            </a:r>
          </a:p>
          <a:p>
            <a:r>
              <a:rPr lang="en-US" baseline="0" dirty="0" smtClean="0"/>
              <a:t>The hydraulic pump delivers fluid to the system via check valve (4). Pressure present in channel A acts on pilot spool (6). Pressure in channel P acts on the spring load side of main spool (3) and ball (9) in pilot valve (2) via orifices (7) and (8).</a:t>
            </a:r>
          </a:p>
          <a:p>
            <a:r>
              <a:rPr lang="en-US" baseline="0" dirty="0" smtClean="0"/>
              <a:t>When shut-off pressure is reached ball (9) open against the spring (10), fluid flows via orifices (7) and (8) into spring camper (11). From here, fluid is fed to tank an port P is then connected to port T</a:t>
            </a:r>
          </a:p>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baseline="0" dirty="0" smtClean="0"/>
              <a:t>Change of pump flow from P -&gt; T into P -&gt; A</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baseline="0" dirty="0" smtClean="0"/>
              <a:t>The surface of the pilot spool (6) is approx. 10% larger than the effective surface of the ball.</a:t>
            </a:r>
          </a:p>
          <a:p>
            <a:endParaRPr lang="en-US" baseline="0"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Pressure Reducing valves</a:t>
            </a:r>
            <a:endParaRPr lang="en-US" b="1" baseline="0" dirty="0" smtClean="0"/>
          </a:p>
          <a:p>
            <a:endParaRPr lang="en-US" baseline="0" dirty="0" smtClean="0"/>
          </a:p>
          <a:p>
            <a:r>
              <a:rPr lang="en-US" baseline="0" dirty="0" smtClean="0"/>
              <a:t>In contrast to </a:t>
            </a:r>
            <a:r>
              <a:rPr lang="en-US" b="1" baseline="0" dirty="0" smtClean="0"/>
              <a:t>pressure relief valves pressure</a:t>
            </a:r>
            <a:r>
              <a:rPr lang="en-US" baseline="0" dirty="0" smtClean="0"/>
              <a:t> which affects the level </a:t>
            </a:r>
            <a:r>
              <a:rPr lang="en-US" b="1" baseline="0" dirty="0" smtClean="0"/>
              <a:t>of input pressure </a:t>
            </a:r>
            <a:r>
              <a:rPr lang="en-US" b="0" baseline="0" dirty="0" smtClean="0"/>
              <a:t>(pump pressure), </a:t>
            </a:r>
            <a:r>
              <a:rPr lang="en-US" b="1" baseline="0" dirty="0" smtClean="0"/>
              <a:t>pressure reducing valves</a:t>
            </a:r>
            <a:r>
              <a:rPr lang="en-US" baseline="0" dirty="0" smtClean="0"/>
              <a:t> are used to </a:t>
            </a:r>
            <a:r>
              <a:rPr lang="en-US" b="1" baseline="0" dirty="0" smtClean="0"/>
              <a:t>influence the output pressure</a:t>
            </a:r>
            <a:r>
              <a:rPr lang="en-US" baseline="0" dirty="0" smtClean="0"/>
              <a:t> (actuator pressure)</a:t>
            </a:r>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Pressure Reducing valves</a:t>
            </a:r>
            <a:endParaRPr lang="en-US" b="1" baseline="0" dirty="0" smtClean="0"/>
          </a:p>
          <a:p>
            <a:endParaRPr lang="en-US" baseline="0" dirty="0" smtClean="0"/>
          </a:p>
          <a:p>
            <a:r>
              <a:rPr lang="en-US" baseline="0" dirty="0" smtClean="0"/>
              <a:t>In contrast to pressure relief valves pressure which affects the level of input pressure (pump pressure), pressure reducing valves are used to influence the output pressure (</a:t>
            </a:r>
            <a:r>
              <a:rPr lang="en-US" baseline="0" smtClean="0"/>
              <a:t>actuator pressure)</a:t>
            </a:r>
            <a:endParaRPr lang="en-US" baseline="0" dirty="0" smtClean="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13	04:29		</a:t>
            </a:r>
            <a:r>
              <a:rPr lang="en-US" dirty="0" err="1" smtClean="0"/>
              <a:t>Trykventiler</a:t>
            </a:r>
            <a:r>
              <a:rPr lang="en-US" dirty="0" smtClean="0"/>
              <a:t>, relief: animation, regulator: animation</a:t>
            </a:r>
          </a:p>
          <a:p>
            <a:r>
              <a:rPr lang="en-US" dirty="0" smtClean="0"/>
              <a:t>			3 </a:t>
            </a:r>
            <a:r>
              <a:rPr lang="en-US" dirty="0" err="1" smtClean="0"/>
              <a:t>vejs</a:t>
            </a:r>
            <a:r>
              <a:rPr lang="en-US" dirty="0" smtClean="0"/>
              <a:t> regulator</a:t>
            </a:r>
            <a:endParaRPr lang="en-US"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i="1" dirty="0" smtClean="0"/>
              <a:t>F=</a:t>
            </a:r>
            <a:r>
              <a:rPr lang="en-US" i="1" dirty="0" err="1" smtClean="0"/>
              <a:t>p•A</a:t>
            </a:r>
            <a:r>
              <a:rPr lang="en-US" i="1" dirty="0" smtClean="0"/>
              <a:t>	F=</a:t>
            </a:r>
            <a:r>
              <a:rPr lang="en-US" i="1" dirty="0" err="1" smtClean="0"/>
              <a:t>m•g</a:t>
            </a:r>
            <a:endParaRPr lang="en-US" i="1" dirty="0" smtClean="0"/>
          </a:p>
          <a:p>
            <a:endParaRPr lang="en-US" dirty="0" smtClean="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dirty="0" smtClean="0"/>
              <a:t>Pressure control valves are </a:t>
            </a:r>
            <a:r>
              <a:rPr lang="en-US" b="1" dirty="0" smtClean="0"/>
              <a:t>valves</a:t>
            </a:r>
            <a:r>
              <a:rPr lang="en-US" b="1" baseline="0" dirty="0" smtClean="0"/>
              <a:t> which influence the system pressure </a:t>
            </a:r>
            <a:r>
              <a:rPr lang="en-US" b="0" baseline="0" dirty="0" smtClean="0"/>
              <a:t>in a system or part of a system in a predetermined manner. This is achieved by changing the size of throttle opening at metering notches.</a:t>
            </a:r>
          </a:p>
          <a:p>
            <a:endParaRPr lang="en-US" b="0" baseline="0" dirty="0" smtClean="0"/>
          </a:p>
          <a:p>
            <a:r>
              <a:rPr lang="en-US" b="0" baseline="0" dirty="0" smtClean="0"/>
              <a:t>Pressure control valves has </a:t>
            </a:r>
            <a:r>
              <a:rPr lang="en-US" b="1" baseline="0" dirty="0" smtClean="0"/>
              <a:t>two positions</a:t>
            </a:r>
            <a:r>
              <a:rPr lang="en-US" b="0" baseline="0" dirty="0" smtClean="0"/>
              <a:t>. A changes of position occurs abruptly (by switching) or gradually (by control) though the effect of one or several pressures on one or more surfaces of the spool and against the springs.</a:t>
            </a:r>
            <a:endParaRPr lang="en-US" b="0"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Pressure</a:t>
            </a:r>
            <a:r>
              <a:rPr lang="en-US" baseline="0" dirty="0" smtClean="0"/>
              <a:t> control valves are </a:t>
            </a:r>
            <a:r>
              <a:rPr lang="en-US" b="1" baseline="0" dirty="0" smtClean="0"/>
              <a:t>divided into groups </a:t>
            </a:r>
            <a:r>
              <a:rPr lang="en-US" baseline="0" dirty="0" smtClean="0"/>
              <a:t>according to their function</a:t>
            </a:r>
            <a:endParaRPr lang="en-US" dirty="0" smtClean="0"/>
          </a:p>
          <a:p>
            <a:endParaRPr lang="en-US" dirty="0" smtClean="0"/>
          </a:p>
          <a:p>
            <a:r>
              <a:rPr lang="en-US" dirty="0" smtClean="0"/>
              <a:t>Pressure control </a:t>
            </a:r>
            <a:r>
              <a:rPr lang="en-US" b="1" dirty="0" smtClean="0"/>
              <a:t>valves are available</a:t>
            </a:r>
            <a:r>
              <a:rPr lang="en-US" b="1" baseline="0" dirty="0" smtClean="0"/>
              <a:t> in following designs</a:t>
            </a:r>
          </a:p>
          <a:p>
            <a:r>
              <a:rPr lang="en-US" baseline="0" dirty="0" smtClean="0"/>
              <a:t>	- Depending on the sealing of the throttle opening as a spool valve or at poppet valve</a:t>
            </a:r>
          </a:p>
          <a:p>
            <a:r>
              <a:rPr lang="en-US" baseline="0" dirty="0" smtClean="0"/>
              <a:t>	- Depending on the control as a directly or pilot operated valve</a:t>
            </a:r>
          </a:p>
          <a:p>
            <a:r>
              <a:rPr lang="en-US" baseline="0" dirty="0" smtClean="0"/>
              <a:t>	- Depending on the mounting </a:t>
            </a:r>
            <a:endParaRPr lang="en-US"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smtClean="0"/>
              <a:t>Poppet valve type</a:t>
            </a:r>
          </a:p>
          <a:p>
            <a:r>
              <a:rPr lang="en-US" dirty="0" smtClean="0"/>
              <a:t>When the pressure relief valve</a:t>
            </a:r>
            <a:r>
              <a:rPr lang="en-US" baseline="0" dirty="0" smtClean="0"/>
              <a:t> opens, hydraulic energy is converted to heat:</a:t>
            </a:r>
          </a:p>
          <a:p>
            <a:endParaRPr lang="en-US" baseline="0" dirty="0" smtClean="0"/>
          </a:p>
          <a:p>
            <a:r>
              <a:rPr lang="en-US" baseline="0" dirty="0" smtClean="0"/>
              <a:t>	W = </a:t>
            </a:r>
            <a:r>
              <a:rPr lang="el-GR" baseline="0" dirty="0" smtClean="0"/>
              <a:t>Δ</a:t>
            </a:r>
            <a:r>
              <a:rPr lang="da-DK" baseline="0" dirty="0" smtClean="0"/>
              <a:t>p</a:t>
            </a:r>
            <a:r>
              <a:rPr lang="en-US" baseline="0" dirty="0" smtClean="0"/>
              <a:t>•</a:t>
            </a:r>
            <a:r>
              <a:rPr lang="en-US" baseline="0" dirty="0" err="1" smtClean="0"/>
              <a:t>Q•t</a:t>
            </a:r>
            <a:endParaRPr lang="en-US" baseline="0" dirty="0" smtClean="0"/>
          </a:p>
          <a:p>
            <a:endParaRPr lang="en-US" baseline="0" dirty="0" smtClean="0"/>
          </a:p>
          <a:p>
            <a:r>
              <a:rPr lang="en-US" baseline="0" dirty="0" smtClean="0"/>
              <a:t>The poppet valve type provides hermetic, leak-free sealing and </a:t>
            </a:r>
            <a:r>
              <a:rPr lang="en-US" b="1" baseline="0" dirty="0" smtClean="0"/>
              <a:t>quick response time</a:t>
            </a:r>
            <a:r>
              <a:rPr lang="en-US" baseline="0" dirty="0" smtClean="0"/>
              <a:t>, because of large flows may be removed with </a:t>
            </a:r>
            <a:r>
              <a:rPr lang="en-US" b="1" baseline="0" dirty="0" smtClean="0"/>
              <a:t>small stroke movements</a:t>
            </a:r>
            <a:endParaRPr lang="en-US" b="1"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err="1" smtClean="0"/>
              <a:t>Spole</a:t>
            </a:r>
            <a:r>
              <a:rPr lang="en-US" b="1" u="sng" baseline="0" dirty="0" smtClean="0"/>
              <a:t> valve type</a:t>
            </a:r>
            <a:endParaRPr lang="en-US" b="1" u="sng" dirty="0" smtClean="0"/>
          </a:p>
          <a:p>
            <a:r>
              <a:rPr lang="en-US" dirty="0" smtClean="0"/>
              <a:t>When the pressure relief valve</a:t>
            </a:r>
            <a:r>
              <a:rPr lang="en-US" baseline="0" dirty="0" smtClean="0"/>
              <a:t> opens, hydraulic energy is converted to heat:</a:t>
            </a:r>
          </a:p>
          <a:p>
            <a:r>
              <a:rPr lang="en-US" baseline="0" dirty="0" smtClean="0"/>
              <a:t>	</a:t>
            </a:r>
          </a:p>
          <a:p>
            <a:r>
              <a:rPr lang="en-US" baseline="0" dirty="0" smtClean="0"/>
              <a:t>	W = </a:t>
            </a:r>
            <a:r>
              <a:rPr lang="el-GR" baseline="0" dirty="0" smtClean="0"/>
              <a:t>Δ</a:t>
            </a:r>
            <a:r>
              <a:rPr lang="da-DK" baseline="0" dirty="0" smtClean="0"/>
              <a:t>p</a:t>
            </a:r>
            <a:r>
              <a:rPr lang="en-US" baseline="0" dirty="0" smtClean="0"/>
              <a:t>•</a:t>
            </a:r>
            <a:r>
              <a:rPr lang="en-US" baseline="0" dirty="0" err="1" smtClean="0"/>
              <a:t>Q•t</a:t>
            </a:r>
            <a:endParaRPr lang="en-US" baseline="0" dirty="0" smtClean="0"/>
          </a:p>
          <a:p>
            <a:endParaRPr lang="en-US" baseline="0" dirty="0" smtClean="0"/>
          </a:p>
          <a:p>
            <a:r>
              <a:rPr lang="en-US" b="1" baseline="0" dirty="0" smtClean="0"/>
              <a:t>The spool valve </a:t>
            </a:r>
            <a:r>
              <a:rPr lang="en-US" baseline="0" dirty="0" smtClean="0"/>
              <a:t>type offers </a:t>
            </a:r>
            <a:r>
              <a:rPr lang="en-US" b="1" baseline="0" dirty="0" smtClean="0"/>
              <a:t>fine control </a:t>
            </a:r>
            <a:r>
              <a:rPr lang="en-US" baseline="0" dirty="0" smtClean="0"/>
              <a:t>of small flows by means of the grooves in the spool.</a:t>
            </a:r>
          </a:p>
          <a:p>
            <a:endParaRPr lang="en-US" baseline="0" dirty="0" smtClean="0"/>
          </a:p>
          <a:p>
            <a:r>
              <a:rPr lang="en-US" dirty="0" smtClean="0"/>
              <a:t>A small leak flow will always flow trough the gap and the response time is higher</a:t>
            </a:r>
            <a:r>
              <a:rPr lang="en-US" baseline="0" dirty="0" smtClean="0"/>
              <a:t> than for at poppet valve type due to that the spool must travel the distance </a:t>
            </a:r>
            <a:r>
              <a:rPr lang="en-US" i="1" baseline="0" dirty="0" smtClean="0"/>
              <a:t>s </a:t>
            </a:r>
            <a:r>
              <a:rPr lang="en-US" i="0" baseline="0" dirty="0" smtClean="0"/>
              <a:t>before it opens.</a:t>
            </a:r>
            <a:r>
              <a:rPr lang="en-US" baseline="0" dirty="0" smtClean="0"/>
              <a:t> </a:t>
            </a:r>
            <a:endParaRPr lang="en-US"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Directly operated </a:t>
            </a:r>
            <a:r>
              <a:rPr lang="en-US" dirty="0" smtClean="0"/>
              <a:t>refers</a:t>
            </a:r>
            <a:r>
              <a:rPr lang="en-US" baseline="0" dirty="0" smtClean="0"/>
              <a:t> to that the opening pressure is adjusted via the spring acting against the main pressure.</a:t>
            </a:r>
          </a:p>
          <a:p>
            <a:endParaRPr lang="en-US" baseline="0" dirty="0"/>
          </a:p>
          <a:p>
            <a:pPr marL="228600" indent="-228600">
              <a:buAutoNum type="arabicParenR"/>
            </a:pPr>
            <a:r>
              <a:rPr lang="en-US" baseline="0" dirty="0" smtClean="0"/>
              <a:t>Control block</a:t>
            </a:r>
          </a:p>
          <a:p>
            <a:pPr marL="228600" indent="-228600">
              <a:buAutoNum type="arabicParenR"/>
            </a:pPr>
            <a:r>
              <a:rPr lang="en-US" baseline="0" dirty="0" smtClean="0"/>
              <a:t>Comprises sleeve</a:t>
            </a:r>
          </a:p>
          <a:p>
            <a:pPr marL="228600" indent="-228600">
              <a:buAutoNum type="arabicParenR"/>
            </a:pPr>
            <a:r>
              <a:rPr lang="en-US" baseline="0" dirty="0" smtClean="0"/>
              <a:t>Spring</a:t>
            </a:r>
          </a:p>
          <a:p>
            <a:pPr marL="228600" indent="-228600">
              <a:buAutoNum type="arabicParenR"/>
            </a:pPr>
            <a:r>
              <a:rPr lang="en-US" baseline="0" dirty="0" smtClean="0"/>
              <a:t>Adjustment mechanism </a:t>
            </a:r>
          </a:p>
          <a:p>
            <a:pPr marL="228600" indent="-228600">
              <a:buAutoNum type="arabicParenR"/>
            </a:pPr>
            <a:r>
              <a:rPr lang="en-US" baseline="0" dirty="0" smtClean="0"/>
              <a:t>Poppet with damping spool</a:t>
            </a:r>
          </a:p>
          <a:p>
            <a:pPr marL="228600" indent="-228600">
              <a:buAutoNum type="arabicParenR"/>
            </a:pPr>
            <a:r>
              <a:rPr lang="en-US" baseline="0" dirty="0" smtClean="0"/>
              <a:t>Hardened seat</a:t>
            </a:r>
          </a:p>
          <a:p>
            <a:pPr marL="228600" indent="-228600">
              <a:buAutoNum type="arabicParenR"/>
            </a:pPr>
            <a:r>
              <a:rPr lang="en-US" b="1" baseline="0" dirty="0" smtClean="0"/>
              <a:t>Damping bore</a:t>
            </a:r>
          </a:p>
          <a:p>
            <a:pPr marL="228600" indent="-228600">
              <a:buAutoNum type="arabicParenR"/>
            </a:pPr>
            <a:r>
              <a:rPr lang="en-US" baseline="0" dirty="0" smtClean="0"/>
              <a:t>Spring retainer</a:t>
            </a:r>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Pilot operated </a:t>
            </a:r>
            <a:r>
              <a:rPr lang="en-US" dirty="0" smtClean="0"/>
              <a:t>refers</a:t>
            </a:r>
            <a:r>
              <a:rPr lang="en-US" baseline="0" dirty="0" smtClean="0"/>
              <a:t> to that the opening pressure is adjusted via the spring acting against the pilot pressure.</a:t>
            </a:r>
          </a:p>
          <a:p>
            <a:endParaRPr lang="en-US" baseline="0" dirty="0" smtClean="0"/>
          </a:p>
          <a:p>
            <a:r>
              <a:rPr lang="en-US" baseline="0" dirty="0" smtClean="0"/>
              <a:t>The advantage of the pilot operated pressure relief valve is that for the same operating pressure the physical size of the valve is smaller due to that the spring load (pilot) is smaller for the same flow.</a:t>
            </a:r>
            <a:endParaRPr lang="en-US" baseline="0"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5842" name="Group 2"/>
          <p:cNvGrpSpPr>
            <a:grpSpLocks/>
          </p:cNvGrpSpPr>
          <p:nvPr/>
        </p:nvGrpSpPr>
        <p:grpSpPr bwMode="auto">
          <a:xfrm>
            <a:off x="0" y="2438400"/>
            <a:ext cx="9009063" cy="1052513"/>
            <a:chOff x="0" y="1536"/>
            <a:chExt cx="5675" cy="663"/>
          </a:xfrm>
        </p:grpSpPr>
        <p:grpSp>
          <p:nvGrpSpPr>
            <p:cNvPr id="35843" name="Group 3"/>
            <p:cNvGrpSpPr>
              <a:grpSpLocks/>
            </p:cNvGrpSpPr>
            <p:nvPr/>
          </p:nvGrpSpPr>
          <p:grpSpPr bwMode="auto">
            <a:xfrm>
              <a:off x="183" y="1604"/>
              <a:ext cx="448" cy="299"/>
              <a:chOff x="720" y="336"/>
              <a:chExt cx="624" cy="432"/>
            </a:xfrm>
          </p:grpSpPr>
          <p:sp>
            <p:nvSpPr>
              <p:cNvPr id="35844"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n-US" noProof="0"/>
              </a:p>
            </p:txBody>
          </p:sp>
          <p:sp>
            <p:nvSpPr>
              <p:cNvPr id="35845"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n-US" noProof="0"/>
              </a:p>
            </p:txBody>
          </p:sp>
        </p:grpSp>
        <p:grpSp>
          <p:nvGrpSpPr>
            <p:cNvPr id="35846" name="Group 6"/>
            <p:cNvGrpSpPr>
              <a:grpSpLocks/>
            </p:cNvGrpSpPr>
            <p:nvPr/>
          </p:nvGrpSpPr>
          <p:grpSpPr bwMode="auto">
            <a:xfrm>
              <a:off x="261" y="1870"/>
              <a:ext cx="465" cy="299"/>
              <a:chOff x="912" y="2640"/>
              <a:chExt cx="672" cy="432"/>
            </a:xfrm>
          </p:grpSpPr>
          <p:sp>
            <p:nvSpPr>
              <p:cNvPr id="35847"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n-US" noProof="0"/>
              </a:p>
            </p:txBody>
          </p:sp>
          <p:sp>
            <p:nvSpPr>
              <p:cNvPr id="35848"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n-US" noProof="0"/>
              </a:p>
            </p:txBody>
          </p:sp>
        </p:grpSp>
        <p:sp>
          <p:nvSpPr>
            <p:cNvPr id="35849"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n-US" noProof="0"/>
            </a:p>
          </p:txBody>
        </p:sp>
        <p:sp>
          <p:nvSpPr>
            <p:cNvPr id="35850"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n-US" noProof="0"/>
            </a:p>
          </p:txBody>
        </p:sp>
        <p:sp>
          <p:nvSpPr>
            <p:cNvPr id="35851"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noProof="0"/>
            </a:p>
          </p:txBody>
        </p:sp>
      </p:grpSp>
      <p:sp>
        <p:nvSpPr>
          <p:cNvPr id="35852" name="Rectangle 12"/>
          <p:cNvSpPr>
            <a:spLocks noGrp="1" noChangeArrowheads="1"/>
          </p:cNvSpPr>
          <p:nvPr>
            <p:ph type="ctrTitle"/>
          </p:nvPr>
        </p:nvSpPr>
        <p:spPr>
          <a:xfrm>
            <a:off x="990600" y="1676400"/>
            <a:ext cx="7772400" cy="1462088"/>
          </a:xfrm>
        </p:spPr>
        <p:txBody>
          <a:bodyPr/>
          <a:lstStyle>
            <a:lvl1pPr>
              <a:defRPr/>
            </a:lvl1pPr>
          </a:lstStyle>
          <a:p>
            <a:r>
              <a:rPr lang="en-US" noProof="0" smtClean="0"/>
              <a:t>Click to edit Master title style</a:t>
            </a:r>
            <a:endParaRPr lang="en-US" noProof="0"/>
          </a:p>
        </p:txBody>
      </p:sp>
      <p:sp>
        <p:nvSpPr>
          <p:cNvPr id="3585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noProof="0" smtClean="0"/>
              <a:t>Click to edit Master subtitle style</a:t>
            </a:r>
            <a:endParaRPr lang="en-US" noProof="0"/>
          </a:p>
        </p:txBody>
      </p:sp>
      <p:sp>
        <p:nvSpPr>
          <p:cNvPr id="35854"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n-US" noProof="0"/>
          </a:p>
        </p:txBody>
      </p:sp>
      <p:sp>
        <p:nvSpPr>
          <p:cNvPr id="35855"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noProof="0"/>
          </a:p>
        </p:txBody>
      </p:sp>
      <p:sp>
        <p:nvSpPr>
          <p:cNvPr id="35856"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1C12B4DE-DBE5-4DB7-AA82-E3BC2B5B353A}" type="slidenum">
              <a:rPr lang="en-US" noProof="0"/>
              <a:pPr/>
              <a:t>‹nr.›</a:t>
            </a:fld>
            <a:endParaRPr lang="en-US"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B4F7902-AAF7-4857-9FD3-380EAE3D9BE7}" type="slidenum">
              <a:rPr lang="en-US"/>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89E9B0-DF9B-4A05-9081-81A9112500CF}" type="slidenum">
              <a:rPr lang="en-US"/>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E7E9897-CE64-4199-9BB9-6F6FB5E3B240}" type="slidenum">
              <a:rPr lang="en-US"/>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CC7F42-E21E-4245-BFD2-0E3FDDB8E131}" type="slidenum">
              <a:rPr lang="en-US"/>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6E14D79-0731-42D3-AEC0-44E7CC2D4392}" type="slidenum">
              <a:rPr lang="en-US"/>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1D811FE-2A93-430E-993E-5FA99C0EDA17}" type="slidenum">
              <a:rPr lang="en-US"/>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DD88617-7352-435A-8FF4-967A01210FF6}" type="slidenum">
              <a:rPr lang="en-US"/>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34E3C65-1C86-4FA9-BC80-548252E7310E}" type="slidenum">
              <a:rPr lang="en-US"/>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38DE374-FFDB-43CC-8C81-6806EEAF1D1E}" type="slidenum">
              <a:rPr lang="en-US"/>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4E3F9F2-C808-40EF-9AD1-7499DCCC532B}" type="slidenum">
              <a:rPr lang="en-US"/>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1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5"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noProof="0" smtClean="0"/>
              <a:t>Click to edit Master title style</a:t>
            </a:r>
          </a:p>
        </p:txBody>
      </p:sp>
      <p:sp>
        <p:nvSpPr>
          <p:cNvPr id="34826"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482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atin typeface="+mn-lt"/>
              </a:defRPr>
            </a:lvl1pPr>
          </a:lstStyle>
          <a:p>
            <a:endParaRPr lang="en-US" noProof="0"/>
          </a:p>
        </p:txBody>
      </p:sp>
      <p:sp>
        <p:nvSpPr>
          <p:cNvPr id="3482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atin typeface="+mn-lt"/>
              </a:defRPr>
            </a:lvl1pPr>
          </a:lstStyle>
          <a:p>
            <a:endParaRPr lang="en-US" noProof="0"/>
          </a:p>
        </p:txBody>
      </p:sp>
      <p:sp>
        <p:nvSpPr>
          <p:cNvPr id="3482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atin typeface="+mn-lt"/>
              </a:defRPr>
            </a:lvl1pPr>
          </a:lstStyle>
          <a:p>
            <a:fld id="{06DA8823-C7DF-45B1-A4A2-2AB4F4A47886}" type="slidenum">
              <a:rPr lang="en-US" noProof="0"/>
              <a:pPr/>
              <a:t>‹nr.›</a:t>
            </a:fld>
            <a:endParaRPr lang="en-US" noProof="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Tahoma" pitchFamily="34" charset="0"/>
        </a:defRPr>
      </a:lvl2pPr>
      <a:lvl3pPr algn="l" rtl="0" eaLnBrk="1" fontAlgn="base" hangingPunct="1">
        <a:spcBef>
          <a:spcPct val="0"/>
        </a:spcBef>
        <a:spcAft>
          <a:spcPct val="0"/>
        </a:spcAft>
        <a:defRPr sz="4400">
          <a:solidFill>
            <a:schemeClr val="tx2"/>
          </a:solidFill>
          <a:latin typeface="Tahoma" pitchFamily="34" charset="0"/>
        </a:defRPr>
      </a:lvl3pPr>
      <a:lvl4pPr algn="l" rtl="0" eaLnBrk="1" fontAlgn="base" hangingPunct="1">
        <a:spcBef>
          <a:spcPct val="0"/>
        </a:spcBef>
        <a:spcAft>
          <a:spcPct val="0"/>
        </a:spcAft>
        <a:defRPr sz="4400">
          <a:solidFill>
            <a:schemeClr val="tx2"/>
          </a:solidFill>
          <a:latin typeface="Tahoma" pitchFamily="34" charset="0"/>
        </a:defRPr>
      </a:lvl4pPr>
      <a:lvl5pPr algn="l" rtl="0" eaLnBrk="1" fontAlgn="base" hangingPunct="1">
        <a:spcBef>
          <a:spcPct val="0"/>
        </a:spcBef>
        <a:spcAft>
          <a:spcPct val="0"/>
        </a:spcAft>
        <a:defRPr sz="4400">
          <a:solidFill>
            <a:schemeClr val="tx2"/>
          </a:solidFill>
          <a:latin typeface="Tahoma" pitchFamily="34" charset="0"/>
        </a:defRPr>
      </a:lvl5pPr>
      <a:lvl6pPr marL="457200" algn="l" rtl="0" eaLnBrk="1" fontAlgn="base" hangingPunct="1">
        <a:spcBef>
          <a:spcPct val="0"/>
        </a:spcBef>
        <a:spcAft>
          <a:spcPct val="0"/>
        </a:spcAft>
        <a:defRPr sz="4400">
          <a:solidFill>
            <a:schemeClr val="tx2"/>
          </a:solidFill>
          <a:latin typeface="Tahoma" pitchFamily="34" charset="0"/>
        </a:defRPr>
      </a:lvl6pPr>
      <a:lvl7pPr marL="914400" algn="l" rtl="0" eaLnBrk="1" fontAlgn="base" hangingPunct="1">
        <a:spcBef>
          <a:spcPct val="0"/>
        </a:spcBef>
        <a:spcAft>
          <a:spcPct val="0"/>
        </a:spcAft>
        <a:defRPr sz="4400">
          <a:solidFill>
            <a:schemeClr val="tx2"/>
          </a:solidFill>
          <a:latin typeface="Tahoma" pitchFamily="34" charset="0"/>
        </a:defRPr>
      </a:lvl7pPr>
      <a:lvl8pPr marL="1371600" algn="l" rtl="0" eaLnBrk="1" fontAlgn="base" hangingPunct="1">
        <a:spcBef>
          <a:spcPct val="0"/>
        </a:spcBef>
        <a:spcAft>
          <a:spcPct val="0"/>
        </a:spcAft>
        <a:defRPr sz="4400">
          <a:solidFill>
            <a:schemeClr val="tx2"/>
          </a:solidFill>
          <a:latin typeface="Tahoma" pitchFamily="34" charset="0"/>
        </a:defRPr>
      </a:lvl8pPr>
      <a:lvl9pPr marL="1828800" algn="l" rtl="0" eaLnBrk="1" fontAlgn="base" hangingPunct="1">
        <a:spcBef>
          <a:spcPct val="0"/>
        </a:spcBef>
        <a:spcAft>
          <a:spcPct val="0"/>
        </a:spcAft>
        <a:defRPr sz="4400">
          <a:solidFill>
            <a:schemeClr val="tx2"/>
          </a:solidFill>
          <a:latin typeface="Tahoma" pitchFamily="34" charset="0"/>
        </a:defRPr>
      </a:lvl9pPr>
    </p:titleStyle>
    <p:bodyStyle>
      <a:lvl1pPr marL="342900" indent="-342900" algn="l" rtl="0" eaLnBrk="1" fontAlgn="base" hangingPunct="1">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1" fontAlgn="base" hangingPunct="1">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hyperlink" Target="../Film/AVSEQ13.mp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9.xml"/><Relationship Id="rId7" Type="http://schemas.openxmlformats.org/officeDocument/2006/relationships/image" Target="../media/image25.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4.wmf"/><Relationship Id="rId4" Type="http://schemas.openxmlformats.org/officeDocument/2006/relationships/oleObject" Target="../embeddings/oleObject1.bin"/><Relationship Id="rId9" Type="http://schemas.openxmlformats.org/officeDocument/2006/relationships/image" Target="../media/image26.wmf"/></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p:txBody>
          <a:bodyPr/>
          <a:lstStyle/>
          <a:p>
            <a:r>
              <a:rPr lang="en-US" smtClean="0"/>
              <a:t>SIMAC </a:t>
            </a:r>
            <a:r>
              <a:rPr lang="en-US" dirty="0"/>
              <a:t>Hydraulic 2</a:t>
            </a:r>
          </a:p>
        </p:txBody>
      </p:sp>
      <p:sp>
        <p:nvSpPr>
          <p:cNvPr id="4101" name="Rectangle 5"/>
          <p:cNvSpPr>
            <a:spLocks noGrp="1" noChangeArrowheads="1"/>
          </p:cNvSpPr>
          <p:nvPr>
            <p:ph type="subTitle" idx="1"/>
          </p:nvPr>
        </p:nvSpPr>
        <p:spPr>
          <a:xfrm>
            <a:off x="714348" y="3886200"/>
            <a:ext cx="7715304" cy="1752600"/>
          </a:xfrm>
        </p:spPr>
        <p:txBody>
          <a:bodyPr/>
          <a:lstStyle/>
          <a:p>
            <a:r>
              <a:rPr lang="en-US" dirty="0" smtClean="0"/>
              <a:t>Basic Hydraulic – Pressure Control Valves</a:t>
            </a:r>
            <a:endParaRPr 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 Pressure Control Valves – Pressure relief valves – Pilot operated</a:t>
            </a:r>
            <a:endParaRPr lang="en-US" sz="2000" dirty="0"/>
          </a:p>
        </p:txBody>
      </p:sp>
      <p:pic>
        <p:nvPicPr>
          <p:cNvPr id="5121" name="Picture 1"/>
          <p:cNvPicPr>
            <a:picLocks noChangeAspect="1" noChangeArrowheads="1"/>
          </p:cNvPicPr>
          <p:nvPr/>
        </p:nvPicPr>
        <p:blipFill>
          <a:blip r:embed="rId3" cstate="print"/>
          <a:srcRect/>
          <a:stretch>
            <a:fillRect/>
          </a:stretch>
        </p:blipFill>
        <p:spPr bwMode="auto">
          <a:xfrm>
            <a:off x="714348" y="1857364"/>
            <a:ext cx="5630212" cy="5000636"/>
          </a:xfrm>
          <a:prstGeom prst="rect">
            <a:avLst/>
          </a:prstGeom>
          <a:noFill/>
          <a:ln w="9525">
            <a:noFill/>
            <a:miter lim="800000"/>
            <a:headEnd/>
            <a:tailEnd/>
          </a:ln>
        </p:spPr>
      </p:pic>
      <p:pic>
        <p:nvPicPr>
          <p:cNvPr id="2" name="Picture 2"/>
          <p:cNvPicPr>
            <a:picLocks noChangeAspect="1" noChangeArrowheads="1"/>
          </p:cNvPicPr>
          <p:nvPr/>
        </p:nvPicPr>
        <p:blipFill>
          <a:blip r:embed="rId4" cstate="print"/>
          <a:srcRect/>
          <a:stretch>
            <a:fillRect/>
          </a:stretch>
        </p:blipFill>
        <p:spPr bwMode="auto">
          <a:xfrm>
            <a:off x="6715140" y="3857628"/>
            <a:ext cx="2000264" cy="2036632"/>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 Pressure Control Valves – Pressure relief valves – Pilot operated</a:t>
            </a:r>
            <a:endParaRPr lang="en-US" sz="2000" dirty="0"/>
          </a:p>
        </p:txBody>
      </p:sp>
      <p:pic>
        <p:nvPicPr>
          <p:cNvPr id="45059" name="Picture 3"/>
          <p:cNvPicPr>
            <a:picLocks noChangeAspect="1" noChangeArrowheads="1"/>
          </p:cNvPicPr>
          <p:nvPr/>
        </p:nvPicPr>
        <p:blipFill>
          <a:blip r:embed="rId3" cstate="print"/>
          <a:srcRect/>
          <a:stretch>
            <a:fillRect/>
          </a:stretch>
        </p:blipFill>
        <p:spPr bwMode="auto">
          <a:xfrm>
            <a:off x="5072066" y="2928934"/>
            <a:ext cx="3714776" cy="2857520"/>
          </a:xfrm>
          <a:prstGeom prst="rect">
            <a:avLst/>
          </a:prstGeom>
          <a:noFill/>
          <a:ln w="9525">
            <a:noFill/>
            <a:miter lim="800000"/>
            <a:headEnd/>
            <a:tailEnd/>
          </a:ln>
        </p:spPr>
      </p:pic>
      <p:pic>
        <p:nvPicPr>
          <p:cNvPr id="3073" name="Picture 1"/>
          <p:cNvPicPr>
            <a:picLocks noChangeAspect="1" noChangeArrowheads="1"/>
          </p:cNvPicPr>
          <p:nvPr/>
        </p:nvPicPr>
        <p:blipFill>
          <a:blip r:embed="rId4" cstate="print"/>
          <a:srcRect/>
          <a:stretch>
            <a:fillRect/>
          </a:stretch>
        </p:blipFill>
        <p:spPr bwMode="auto">
          <a:xfrm>
            <a:off x="428596" y="2071678"/>
            <a:ext cx="4611048" cy="4786322"/>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pPr lvl="1"/>
            <a:r>
              <a:rPr lang="en-US" dirty="0" smtClean="0"/>
              <a:t>Basic Hydraulic</a:t>
            </a:r>
            <a:br>
              <a:rPr lang="en-US" dirty="0" smtClean="0"/>
            </a:br>
            <a:r>
              <a:rPr lang="en-US" sz="2000" dirty="0" smtClean="0"/>
              <a:t> Pressure Control Valves – Sequence valves – Directly operated</a:t>
            </a:r>
            <a:endParaRPr lang="en-US" sz="2000" dirty="0"/>
          </a:p>
        </p:txBody>
      </p:sp>
      <p:pic>
        <p:nvPicPr>
          <p:cNvPr id="37890" name="Picture 2"/>
          <p:cNvPicPr>
            <a:picLocks noChangeAspect="1" noChangeArrowheads="1"/>
          </p:cNvPicPr>
          <p:nvPr/>
        </p:nvPicPr>
        <p:blipFill>
          <a:blip r:embed="rId3" cstate="print"/>
          <a:srcRect/>
          <a:stretch>
            <a:fillRect/>
          </a:stretch>
        </p:blipFill>
        <p:spPr bwMode="auto">
          <a:xfrm>
            <a:off x="428596" y="2071678"/>
            <a:ext cx="8380897" cy="2786082"/>
          </a:xfrm>
          <a:prstGeom prst="rect">
            <a:avLst/>
          </a:prstGeom>
          <a:noFill/>
          <a:ln w="9525">
            <a:noFill/>
            <a:miter lim="800000"/>
            <a:headEnd/>
            <a:tailEnd/>
          </a:ln>
        </p:spPr>
      </p:pic>
      <p:pic>
        <p:nvPicPr>
          <p:cNvPr id="37891" name="Picture 3"/>
          <p:cNvPicPr>
            <a:picLocks noChangeAspect="1" noChangeArrowheads="1"/>
          </p:cNvPicPr>
          <p:nvPr/>
        </p:nvPicPr>
        <p:blipFill>
          <a:blip r:embed="rId4" cstate="print"/>
          <a:srcRect/>
          <a:stretch>
            <a:fillRect/>
          </a:stretch>
        </p:blipFill>
        <p:spPr bwMode="auto">
          <a:xfrm>
            <a:off x="3357554" y="4572007"/>
            <a:ext cx="2286016" cy="2194575"/>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pPr lvl="1"/>
            <a:r>
              <a:rPr lang="en-US" dirty="0" smtClean="0"/>
              <a:t>Basic Hydraulic</a:t>
            </a:r>
            <a:br>
              <a:rPr lang="en-US" dirty="0" smtClean="0"/>
            </a:br>
            <a:r>
              <a:rPr lang="en-US" sz="2000" dirty="0" smtClean="0"/>
              <a:t> Pressure Control Valves – Sequence valves – Directly operated</a:t>
            </a:r>
            <a:endParaRPr lang="en-US" sz="2000" dirty="0"/>
          </a:p>
        </p:txBody>
      </p:sp>
      <p:pic>
        <p:nvPicPr>
          <p:cNvPr id="50178" name="Picture 2"/>
          <p:cNvPicPr>
            <a:picLocks noChangeAspect="1" noChangeArrowheads="1"/>
          </p:cNvPicPr>
          <p:nvPr/>
        </p:nvPicPr>
        <p:blipFill>
          <a:blip r:embed="rId3" cstate="print"/>
          <a:srcRect/>
          <a:stretch>
            <a:fillRect/>
          </a:stretch>
        </p:blipFill>
        <p:spPr bwMode="auto">
          <a:xfrm>
            <a:off x="2071670" y="1857364"/>
            <a:ext cx="4876800" cy="466725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pPr lvl="1"/>
            <a:r>
              <a:rPr lang="en-US" dirty="0" smtClean="0"/>
              <a:t>Basic Hydraulic</a:t>
            </a:r>
            <a:br>
              <a:rPr lang="en-US" dirty="0" smtClean="0"/>
            </a:br>
            <a:r>
              <a:rPr lang="en-US" sz="2000" dirty="0" smtClean="0"/>
              <a:t> Pressure Control Valves – Sequence valves – Pilot operated</a:t>
            </a:r>
            <a:endParaRPr lang="en-US" sz="2000" dirty="0"/>
          </a:p>
        </p:txBody>
      </p:sp>
      <p:pic>
        <p:nvPicPr>
          <p:cNvPr id="38914" name="Picture 2"/>
          <p:cNvPicPr>
            <a:picLocks noChangeAspect="1" noChangeArrowheads="1"/>
          </p:cNvPicPr>
          <p:nvPr/>
        </p:nvPicPr>
        <p:blipFill>
          <a:blip r:embed="rId3" cstate="print"/>
          <a:srcRect/>
          <a:stretch>
            <a:fillRect/>
          </a:stretch>
        </p:blipFill>
        <p:spPr bwMode="auto">
          <a:xfrm>
            <a:off x="785786" y="2071678"/>
            <a:ext cx="4437560" cy="4572032"/>
          </a:xfrm>
          <a:prstGeom prst="rect">
            <a:avLst/>
          </a:prstGeom>
          <a:noFill/>
          <a:ln w="9525">
            <a:noFill/>
            <a:miter lim="800000"/>
            <a:headEnd/>
            <a:tailEnd/>
          </a:ln>
        </p:spPr>
      </p:pic>
      <p:pic>
        <p:nvPicPr>
          <p:cNvPr id="38915" name="Picture 3"/>
          <p:cNvPicPr>
            <a:picLocks noChangeAspect="1" noChangeArrowheads="1"/>
          </p:cNvPicPr>
          <p:nvPr/>
        </p:nvPicPr>
        <p:blipFill>
          <a:blip r:embed="rId4" cstate="print"/>
          <a:srcRect/>
          <a:stretch>
            <a:fillRect/>
          </a:stretch>
        </p:blipFill>
        <p:spPr bwMode="auto">
          <a:xfrm>
            <a:off x="5786446" y="2857496"/>
            <a:ext cx="2643206" cy="2836611"/>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pPr lvl="1"/>
            <a:r>
              <a:rPr lang="en-US" dirty="0" smtClean="0"/>
              <a:t>Basic Hydraulic</a:t>
            </a:r>
            <a:br>
              <a:rPr lang="en-US" dirty="0" smtClean="0"/>
            </a:br>
            <a:r>
              <a:rPr lang="en-US" sz="2000" dirty="0" smtClean="0"/>
              <a:t> Pressure Control Valves – Shut-off valves – Pilot operated</a:t>
            </a:r>
            <a:endParaRPr lang="en-US" sz="2000" dirty="0"/>
          </a:p>
        </p:txBody>
      </p:sp>
      <p:pic>
        <p:nvPicPr>
          <p:cNvPr id="39938" name="Picture 2"/>
          <p:cNvPicPr>
            <a:picLocks noChangeAspect="1" noChangeArrowheads="1"/>
          </p:cNvPicPr>
          <p:nvPr/>
        </p:nvPicPr>
        <p:blipFill>
          <a:blip r:embed="rId3" cstate="print"/>
          <a:srcRect/>
          <a:stretch>
            <a:fillRect/>
          </a:stretch>
        </p:blipFill>
        <p:spPr bwMode="auto">
          <a:xfrm>
            <a:off x="285720" y="2071678"/>
            <a:ext cx="2952871" cy="4643446"/>
          </a:xfrm>
          <a:prstGeom prst="rect">
            <a:avLst/>
          </a:prstGeom>
          <a:noFill/>
          <a:ln w="9525">
            <a:noFill/>
            <a:miter lim="800000"/>
            <a:headEnd/>
            <a:tailEnd/>
          </a:ln>
        </p:spPr>
      </p:pic>
      <p:pic>
        <p:nvPicPr>
          <p:cNvPr id="39939" name="Picture 3"/>
          <p:cNvPicPr>
            <a:picLocks noChangeAspect="1" noChangeArrowheads="1"/>
          </p:cNvPicPr>
          <p:nvPr/>
        </p:nvPicPr>
        <p:blipFill>
          <a:blip r:embed="rId4" cstate="print"/>
          <a:srcRect/>
          <a:stretch>
            <a:fillRect/>
          </a:stretch>
        </p:blipFill>
        <p:spPr bwMode="auto">
          <a:xfrm>
            <a:off x="4143372" y="1928802"/>
            <a:ext cx="4500594" cy="4599976"/>
          </a:xfrm>
          <a:prstGeom prst="rect">
            <a:avLst/>
          </a:prstGeom>
          <a:noFill/>
          <a:ln w="9525">
            <a:noFill/>
            <a:miter lim="800000"/>
            <a:headEnd/>
            <a:tailEnd/>
          </a:ln>
        </p:spPr>
      </p:pic>
      <p:sp>
        <p:nvSpPr>
          <p:cNvPr id="5" name="Freeform 4"/>
          <p:cNvSpPr/>
          <p:nvPr/>
        </p:nvSpPr>
        <p:spPr bwMode="auto">
          <a:xfrm>
            <a:off x="1614314" y="4221088"/>
            <a:ext cx="1733550" cy="1800200"/>
          </a:xfrm>
          <a:custGeom>
            <a:avLst/>
            <a:gdLst>
              <a:gd name="connsiteX0" fmla="*/ 0 w 1733550"/>
              <a:gd name="connsiteY0" fmla="*/ 9525 h 1619250"/>
              <a:gd name="connsiteX1" fmla="*/ 0 w 1733550"/>
              <a:gd name="connsiteY1" fmla="*/ 1209675 h 1619250"/>
              <a:gd name="connsiteX2" fmla="*/ 476250 w 1733550"/>
              <a:gd name="connsiteY2" fmla="*/ 1200150 h 1619250"/>
              <a:gd name="connsiteX3" fmla="*/ 476250 w 1733550"/>
              <a:gd name="connsiteY3" fmla="*/ 1619250 h 1619250"/>
              <a:gd name="connsiteX4" fmla="*/ 1733550 w 1733550"/>
              <a:gd name="connsiteY4" fmla="*/ 1609725 h 1619250"/>
              <a:gd name="connsiteX5" fmla="*/ 1714500 w 1733550"/>
              <a:gd name="connsiteY5" fmla="*/ 0 h 1619250"/>
              <a:gd name="connsiteX6" fmla="*/ 0 w 1733550"/>
              <a:gd name="connsiteY6" fmla="*/ 9525 h 1619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3550" h="1619250">
                <a:moveTo>
                  <a:pt x="0" y="9525"/>
                </a:moveTo>
                <a:lnTo>
                  <a:pt x="0" y="1209675"/>
                </a:lnTo>
                <a:lnTo>
                  <a:pt x="476250" y="1200150"/>
                </a:lnTo>
                <a:lnTo>
                  <a:pt x="476250" y="1619250"/>
                </a:lnTo>
                <a:lnTo>
                  <a:pt x="1733550" y="1609725"/>
                </a:lnTo>
                <a:lnTo>
                  <a:pt x="1714500" y="0"/>
                </a:lnTo>
                <a:lnTo>
                  <a:pt x="0" y="9525"/>
                </a:lnTo>
                <a:close/>
              </a:path>
            </a:pathLst>
          </a:custGeom>
          <a:noFill/>
          <a:ln w="1587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pPr lvl="1"/>
            <a:r>
              <a:rPr lang="en-US" dirty="0" smtClean="0"/>
              <a:t>Basic Hydraulic</a:t>
            </a:r>
            <a:br>
              <a:rPr lang="en-US" dirty="0" smtClean="0"/>
            </a:br>
            <a:r>
              <a:rPr lang="en-US" sz="2000" dirty="0" smtClean="0"/>
              <a:t> Pressure Control Valves – Reducing valves – Directly operated</a:t>
            </a:r>
            <a:endParaRPr lang="en-US" sz="2000" dirty="0"/>
          </a:p>
        </p:txBody>
      </p:sp>
      <p:pic>
        <p:nvPicPr>
          <p:cNvPr id="40962" name="Picture 2"/>
          <p:cNvPicPr>
            <a:picLocks noChangeAspect="1" noChangeArrowheads="1"/>
          </p:cNvPicPr>
          <p:nvPr/>
        </p:nvPicPr>
        <p:blipFill>
          <a:blip r:embed="rId3" cstate="print"/>
          <a:srcRect/>
          <a:stretch>
            <a:fillRect/>
          </a:stretch>
        </p:blipFill>
        <p:spPr bwMode="auto">
          <a:xfrm>
            <a:off x="714348" y="2214554"/>
            <a:ext cx="5066458" cy="3929090"/>
          </a:xfrm>
          <a:prstGeom prst="rect">
            <a:avLst/>
          </a:prstGeom>
          <a:noFill/>
          <a:ln w="9525">
            <a:noFill/>
            <a:miter lim="800000"/>
            <a:headEnd/>
            <a:tailEnd/>
          </a:ln>
        </p:spPr>
      </p:pic>
      <p:pic>
        <p:nvPicPr>
          <p:cNvPr id="40966" name="Picture 6"/>
          <p:cNvPicPr>
            <a:picLocks noChangeAspect="1" noChangeArrowheads="1"/>
          </p:cNvPicPr>
          <p:nvPr/>
        </p:nvPicPr>
        <p:blipFill>
          <a:blip r:embed="rId4" cstate="print"/>
          <a:srcRect/>
          <a:stretch>
            <a:fillRect/>
          </a:stretch>
        </p:blipFill>
        <p:spPr bwMode="auto">
          <a:xfrm>
            <a:off x="5929322" y="3148022"/>
            <a:ext cx="2233623" cy="16383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pPr lvl="1"/>
            <a:r>
              <a:rPr lang="en-US" dirty="0" smtClean="0"/>
              <a:t>Basic Hydraulic</a:t>
            </a:r>
            <a:br>
              <a:rPr lang="en-US" dirty="0" smtClean="0"/>
            </a:br>
            <a:r>
              <a:rPr lang="en-US" sz="2000" dirty="0" smtClean="0"/>
              <a:t> Pressure Control Valves – Reducing valves – Pilot operated</a:t>
            </a:r>
            <a:endParaRPr lang="en-US" sz="2000" dirty="0"/>
          </a:p>
        </p:txBody>
      </p:sp>
      <p:pic>
        <p:nvPicPr>
          <p:cNvPr id="3073" name="Picture 1"/>
          <p:cNvPicPr>
            <a:picLocks noChangeAspect="1" noChangeArrowheads="1"/>
          </p:cNvPicPr>
          <p:nvPr/>
        </p:nvPicPr>
        <p:blipFill>
          <a:blip r:embed="rId3" cstate="print"/>
          <a:srcRect/>
          <a:stretch>
            <a:fillRect/>
          </a:stretch>
        </p:blipFill>
        <p:spPr bwMode="auto">
          <a:xfrm>
            <a:off x="2119315" y="1857364"/>
            <a:ext cx="5099333" cy="5000636"/>
          </a:xfrm>
          <a:prstGeom prst="rect">
            <a:avLst/>
          </a:prstGeom>
          <a:noFill/>
          <a:ln w="9525">
            <a:noFill/>
            <a:miter lim="800000"/>
            <a:headEnd/>
            <a:tailEnd/>
          </a:ln>
        </p:spPr>
      </p:pic>
      <p:pic>
        <p:nvPicPr>
          <p:cNvPr id="4" name="Picture 6"/>
          <p:cNvPicPr>
            <a:picLocks noChangeAspect="1" noChangeArrowheads="1"/>
          </p:cNvPicPr>
          <p:nvPr/>
        </p:nvPicPr>
        <p:blipFill>
          <a:blip r:embed="rId4" cstate="print"/>
          <a:srcRect/>
          <a:stretch>
            <a:fillRect/>
          </a:stretch>
        </p:blipFill>
        <p:spPr bwMode="auto">
          <a:xfrm>
            <a:off x="6910377" y="4714884"/>
            <a:ext cx="2233623" cy="16383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ln/>
        </p:spPr>
        <p:txBody>
          <a:bodyPr lIns="92075" tIns="46038" rIns="92075" bIns="46038" anchor="ctr"/>
          <a:lstStyle/>
          <a:p>
            <a:r>
              <a:rPr lang="en-US" dirty="0" smtClean="0"/>
              <a:t>Basic Hydraulic Cylinders </a:t>
            </a:r>
            <a:br>
              <a:rPr lang="en-US" dirty="0" smtClean="0"/>
            </a:br>
            <a:r>
              <a:rPr lang="en-US" sz="2000" dirty="0" smtClean="0"/>
              <a:t>Pressure Control Valves - More </a:t>
            </a:r>
            <a:r>
              <a:rPr lang="en-US" sz="2000" dirty="0"/>
              <a:t>information</a:t>
            </a:r>
          </a:p>
        </p:txBody>
      </p:sp>
      <p:sp>
        <p:nvSpPr>
          <p:cNvPr id="12291" name="Rectangle 3"/>
          <p:cNvSpPr>
            <a:spLocks noGrp="1" noChangeArrowheads="1"/>
          </p:cNvSpPr>
          <p:nvPr>
            <p:ph type="body" idx="1"/>
          </p:nvPr>
        </p:nvSpPr>
        <p:spPr>
          <a:noFill/>
          <a:ln/>
        </p:spPr>
        <p:txBody>
          <a:bodyPr lIns="182562" tIns="46038" rIns="182562" bIns="46038"/>
          <a:lstStyle/>
          <a:p>
            <a:r>
              <a:rPr lang="en-US" sz="2800" dirty="0" smtClean="0"/>
              <a:t>Video </a:t>
            </a:r>
          </a:p>
          <a:p>
            <a:pPr lvl="1"/>
            <a:r>
              <a:rPr lang="en-US" sz="2400" dirty="0" smtClean="0"/>
              <a:t>Pressure valves 04:29 </a:t>
            </a:r>
            <a:br>
              <a:rPr lang="en-US" sz="2400" dirty="0" smtClean="0"/>
            </a:br>
            <a:r>
              <a:rPr lang="en-US" sz="2400" dirty="0" smtClean="0">
                <a:hlinkClick r:id="rId3" action="ppaction://hlinkfile"/>
              </a:rPr>
              <a:t>AVSEQ13</a:t>
            </a:r>
            <a:endParaRPr lang="en-US" sz="2400" dirty="0" smtClean="0"/>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Exercise - Automation Studio</a:t>
            </a:r>
            <a:endParaRPr lang="en-US" dirty="0"/>
          </a:p>
        </p:txBody>
      </p:sp>
      <p:sp>
        <p:nvSpPr>
          <p:cNvPr id="5123" name="Rectangle 3"/>
          <p:cNvSpPr>
            <a:spLocks noGrp="1" noChangeArrowheads="1"/>
          </p:cNvSpPr>
          <p:nvPr>
            <p:ph idx="1"/>
          </p:nvPr>
        </p:nvSpPr>
        <p:spPr>
          <a:noFill/>
          <a:ln/>
        </p:spPr>
        <p:txBody>
          <a:bodyPr lIns="182562" tIns="46038" rIns="182562" bIns="46038">
            <a:normAutofit/>
          </a:bodyPr>
          <a:lstStyle/>
          <a:p>
            <a:pPr marL="0" lvl="1" indent="0">
              <a:buNone/>
            </a:pPr>
            <a:r>
              <a:rPr lang="en-US" dirty="0" smtClean="0"/>
              <a:t>Exercises</a:t>
            </a:r>
          </a:p>
          <a:p>
            <a:pPr marL="400050" lvl="2" indent="0"/>
            <a:r>
              <a:rPr lang="en-US" dirty="0" smtClean="0"/>
              <a:t> Exercise 5.1 – Pressure relief valve</a:t>
            </a:r>
          </a:p>
          <a:p>
            <a:pPr marL="400050" lvl="2" indent="0"/>
            <a:r>
              <a:rPr lang="en-US" dirty="0" smtClean="0"/>
              <a:t> Exercise 5.2 </a:t>
            </a:r>
            <a:r>
              <a:rPr lang="en-US" smtClean="0"/>
              <a:t>– Pressure sequence and pressure 				reducing valve</a:t>
            </a:r>
          </a:p>
          <a:p>
            <a:pPr marL="400050" lvl="2" indent="0"/>
            <a:endParaRPr lang="en-US" dirty="0" smtClean="0"/>
          </a:p>
          <a:p>
            <a:pPr marL="0" lvl="1" indent="0">
              <a:buNone/>
            </a:pPr>
            <a:endParaRPr lang="en-US" dirty="0" smtClean="0"/>
          </a:p>
          <a:p>
            <a:pPr marL="0" lvl="1" indent="0">
              <a:buNone/>
            </a:pPr>
            <a:endParaRPr lang="en-US" dirty="0" smtClean="0"/>
          </a:p>
          <a:p>
            <a:pPr marL="276225" lvl="1" indent="-276225">
              <a:buNone/>
            </a:pPr>
            <a:endParaRPr lang="en-US" dirty="0" smtClean="0"/>
          </a:p>
          <a:p>
            <a:pPr marL="276225" lvl="1" indent="-276225">
              <a:buNone/>
            </a:pPr>
            <a:endParaRPr lang="en-US" dirty="0" smtClean="0"/>
          </a:p>
          <a:p>
            <a:pPr marL="400050" lvl="1" indent="0">
              <a:buNone/>
            </a:pPr>
            <a:endParaRPr lang="en-US" dirty="0" smtClean="0"/>
          </a:p>
          <a:p>
            <a:pPr marL="400050" lvl="1" indent="0">
              <a:buNone/>
            </a:pPr>
            <a:endParaRPr lang="en-US" dirty="0" smtClean="0"/>
          </a:p>
          <a:p>
            <a:pPr marL="400050" lvl="1" indent="0">
              <a:buNone/>
            </a:pPr>
            <a:endParaRPr lang="en-US" dirty="0"/>
          </a:p>
        </p:txBody>
      </p:sp>
      <p:graphicFrame>
        <p:nvGraphicFramePr>
          <p:cNvPr id="4" name="Object 3"/>
          <p:cNvGraphicFramePr>
            <a:graphicFrameLocks noChangeAspect="1"/>
          </p:cNvGraphicFramePr>
          <p:nvPr/>
        </p:nvGraphicFramePr>
        <p:xfrm>
          <a:off x="1357290" y="5036355"/>
          <a:ext cx="1790700" cy="1209675"/>
        </p:xfrm>
        <a:graphic>
          <a:graphicData uri="http://schemas.openxmlformats.org/presentationml/2006/ole">
            <mc:AlternateContent xmlns:mc="http://schemas.openxmlformats.org/markup-compatibility/2006">
              <mc:Choice xmlns:v="urn:schemas-microsoft-com:vml" Requires="v">
                <p:oleObj spid="_x0000_s1033" name="Ligning" r:id="rId4" imgW="901440" imgH="609480" progId="Equation.3">
                  <p:embed/>
                </p:oleObj>
              </mc:Choice>
              <mc:Fallback>
                <p:oleObj name="Ligning" r:id="rId4" imgW="901440" imgH="609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7290" y="5036355"/>
                        <a:ext cx="1790700" cy="1209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7" name="Object 3"/>
          <p:cNvGraphicFramePr>
            <a:graphicFrameLocks noChangeAspect="1"/>
          </p:cNvGraphicFramePr>
          <p:nvPr/>
        </p:nvGraphicFramePr>
        <p:xfrm>
          <a:off x="4338634" y="5212567"/>
          <a:ext cx="1185862" cy="857250"/>
        </p:xfrm>
        <a:graphic>
          <a:graphicData uri="http://schemas.openxmlformats.org/presentationml/2006/ole">
            <mc:AlternateContent xmlns:mc="http://schemas.openxmlformats.org/markup-compatibility/2006">
              <mc:Choice xmlns:v="urn:schemas-microsoft-com:vml" Requires="v">
                <p:oleObj spid="_x0000_s1034" name="Ligning" r:id="rId6" imgW="596880" imgH="431640" progId="Equation.3">
                  <p:embed/>
                </p:oleObj>
              </mc:Choice>
              <mc:Fallback>
                <p:oleObj name="Ligning" r:id="rId6" imgW="596880" imgH="4316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38634" y="5212567"/>
                        <a:ext cx="1185862" cy="857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8" name="Object 4"/>
          <p:cNvGraphicFramePr>
            <a:graphicFrameLocks noChangeAspect="1"/>
          </p:cNvGraphicFramePr>
          <p:nvPr/>
        </p:nvGraphicFramePr>
        <p:xfrm>
          <a:off x="6715140" y="5036355"/>
          <a:ext cx="1387475" cy="1209675"/>
        </p:xfrm>
        <a:graphic>
          <a:graphicData uri="http://schemas.openxmlformats.org/presentationml/2006/ole">
            <mc:AlternateContent xmlns:mc="http://schemas.openxmlformats.org/markup-compatibility/2006">
              <mc:Choice xmlns:v="urn:schemas-microsoft-com:vml" Requires="v">
                <p:oleObj spid="_x0000_s1035" name="Ligning" r:id="rId8" imgW="698400" imgH="609480" progId="Equation.3">
                  <p:embed/>
                </p:oleObj>
              </mc:Choice>
              <mc:Fallback>
                <p:oleObj name="Ligning" r:id="rId8" imgW="698400" imgH="609480" progId="Equation.3">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15140" y="5036355"/>
                        <a:ext cx="1387475" cy="1209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 Pressure Control Valves</a:t>
            </a:r>
            <a:endParaRPr lang="en-US" dirty="0"/>
          </a:p>
        </p:txBody>
      </p:sp>
      <p:pic>
        <p:nvPicPr>
          <p:cNvPr id="21505" name="Picture 1"/>
          <p:cNvPicPr>
            <a:picLocks noChangeAspect="1" noChangeArrowheads="1"/>
          </p:cNvPicPr>
          <p:nvPr/>
        </p:nvPicPr>
        <p:blipFill>
          <a:blip r:embed="rId3" cstate="print"/>
          <a:srcRect/>
          <a:stretch>
            <a:fillRect/>
          </a:stretch>
        </p:blipFill>
        <p:spPr bwMode="auto">
          <a:xfrm>
            <a:off x="2143108" y="1840153"/>
            <a:ext cx="4357718" cy="4803557"/>
          </a:xfrm>
          <a:prstGeom prst="rect">
            <a:avLst/>
          </a:prstGeom>
          <a:noFill/>
          <a:ln w="9525">
            <a:noFill/>
            <a:miter lim="800000"/>
            <a:headEnd/>
            <a:tailEnd/>
          </a:ln>
        </p:spPr>
      </p:pic>
      <p:sp>
        <p:nvSpPr>
          <p:cNvPr id="6" name="Rectangle 5"/>
          <p:cNvSpPr/>
          <p:nvPr/>
        </p:nvSpPr>
        <p:spPr bwMode="auto">
          <a:xfrm>
            <a:off x="4786314" y="4572008"/>
            <a:ext cx="1428760" cy="1000132"/>
          </a:xfrm>
          <a:prstGeom prst="rect">
            <a:avLst/>
          </a:prstGeom>
          <a:solidFill>
            <a:schemeClr val="bg1">
              <a:lumMod val="85000"/>
              <a:alpha val="52000"/>
            </a:schemeClr>
          </a:solidFill>
          <a:ln w="12700"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 Pressure Control Valves</a:t>
            </a:r>
            <a:endParaRPr lang="en-US" dirty="0"/>
          </a:p>
        </p:txBody>
      </p:sp>
      <p:sp>
        <p:nvSpPr>
          <p:cNvPr id="5123" name="Rectangle 3"/>
          <p:cNvSpPr>
            <a:spLocks noGrp="1" noChangeArrowheads="1"/>
          </p:cNvSpPr>
          <p:nvPr>
            <p:ph idx="1"/>
          </p:nvPr>
        </p:nvSpPr>
        <p:spPr>
          <a:noFill/>
          <a:ln/>
        </p:spPr>
        <p:txBody>
          <a:bodyPr lIns="182562" tIns="46038" rIns="182562" bIns="46038">
            <a:normAutofit fontScale="85000" lnSpcReduction="20000"/>
          </a:bodyPr>
          <a:lstStyle/>
          <a:p>
            <a:r>
              <a:rPr lang="en-US" dirty="0" smtClean="0"/>
              <a:t>Subdivision of Pressure control valves</a:t>
            </a:r>
          </a:p>
          <a:p>
            <a:pPr lvl="1"/>
            <a:r>
              <a:rPr lang="en-US" dirty="0" smtClean="0"/>
              <a:t>Pressure relief valves</a:t>
            </a:r>
          </a:p>
          <a:p>
            <a:pPr lvl="2"/>
            <a:r>
              <a:rPr lang="en-US" dirty="0" smtClean="0"/>
              <a:t>Direct and pilot operated</a:t>
            </a:r>
            <a:br>
              <a:rPr lang="en-US" dirty="0" smtClean="0"/>
            </a:br>
            <a:endParaRPr lang="en-US" dirty="0" smtClean="0"/>
          </a:p>
          <a:p>
            <a:pPr lvl="1"/>
            <a:r>
              <a:rPr lang="en-US" dirty="0" smtClean="0"/>
              <a:t>Pressure sequence valves</a:t>
            </a:r>
          </a:p>
          <a:p>
            <a:pPr lvl="2"/>
            <a:r>
              <a:rPr lang="en-US" dirty="0" smtClean="0"/>
              <a:t>Direct and pilot operated </a:t>
            </a:r>
            <a:br>
              <a:rPr lang="en-US" dirty="0" smtClean="0"/>
            </a:br>
            <a:endParaRPr lang="en-US" dirty="0" smtClean="0"/>
          </a:p>
          <a:p>
            <a:pPr lvl="1"/>
            <a:r>
              <a:rPr lang="en-US" dirty="0" smtClean="0"/>
              <a:t>Pressure shut-off valves</a:t>
            </a:r>
          </a:p>
          <a:p>
            <a:pPr lvl="2"/>
            <a:r>
              <a:rPr lang="en-US" dirty="0" smtClean="0"/>
              <a:t>Pilot operated </a:t>
            </a:r>
            <a:br>
              <a:rPr lang="en-US" dirty="0" smtClean="0"/>
            </a:br>
            <a:endParaRPr lang="en-US" dirty="0" smtClean="0"/>
          </a:p>
          <a:p>
            <a:pPr lvl="1"/>
            <a:r>
              <a:rPr lang="en-US" dirty="0" smtClean="0"/>
              <a:t>Pressure reducing valves</a:t>
            </a:r>
          </a:p>
          <a:p>
            <a:pPr lvl="2"/>
            <a:r>
              <a:rPr lang="en-US" dirty="0" smtClean="0"/>
              <a:t>Direct operated</a:t>
            </a:r>
            <a:endParaRPr lang="en-US" dirty="0"/>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 Pressure Control Valves</a:t>
            </a:r>
            <a:endParaRPr lang="en-US" dirty="0"/>
          </a:p>
        </p:txBody>
      </p:sp>
      <p:pic>
        <p:nvPicPr>
          <p:cNvPr id="17409" name="Picture 1"/>
          <p:cNvPicPr>
            <a:picLocks noChangeAspect="1" noChangeArrowheads="1"/>
          </p:cNvPicPr>
          <p:nvPr/>
        </p:nvPicPr>
        <p:blipFill>
          <a:blip r:embed="rId3" cstate="print"/>
          <a:srcRect/>
          <a:stretch>
            <a:fillRect/>
          </a:stretch>
        </p:blipFill>
        <p:spPr bwMode="auto">
          <a:xfrm>
            <a:off x="2500298" y="1857364"/>
            <a:ext cx="4295837" cy="4929198"/>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 Pressure Control Valves – Pressure relief valves – Directly operated</a:t>
            </a:r>
            <a:endParaRPr lang="en-US" dirty="0"/>
          </a:p>
        </p:txBody>
      </p:sp>
      <p:sp>
        <p:nvSpPr>
          <p:cNvPr id="8" name="TextBox 7"/>
          <p:cNvSpPr txBox="1"/>
          <p:nvPr/>
        </p:nvSpPr>
        <p:spPr>
          <a:xfrm>
            <a:off x="4750595" y="5500703"/>
            <a:ext cx="2643206" cy="461665"/>
          </a:xfrm>
          <a:prstGeom prst="rect">
            <a:avLst/>
          </a:prstGeom>
          <a:noFill/>
        </p:spPr>
        <p:txBody>
          <a:bodyPr wrap="square" rtlCol="0">
            <a:spAutoFit/>
          </a:bodyPr>
          <a:lstStyle/>
          <a:p>
            <a:pPr algn="ctr"/>
            <a:r>
              <a:rPr lang="en-US" sz="2400" dirty="0" smtClean="0"/>
              <a:t>Poppet valve type</a:t>
            </a:r>
            <a:endParaRPr lang="en-US" sz="2400" dirty="0"/>
          </a:p>
        </p:txBody>
      </p:sp>
      <p:pic>
        <p:nvPicPr>
          <p:cNvPr id="15362" name="Picture 2"/>
          <p:cNvPicPr>
            <a:picLocks noChangeAspect="1" noChangeArrowheads="1"/>
          </p:cNvPicPr>
          <p:nvPr/>
        </p:nvPicPr>
        <p:blipFill>
          <a:blip r:embed="rId3" cstate="print"/>
          <a:srcRect/>
          <a:stretch>
            <a:fillRect/>
          </a:stretch>
        </p:blipFill>
        <p:spPr bwMode="auto">
          <a:xfrm>
            <a:off x="785786" y="2071678"/>
            <a:ext cx="2736533" cy="4581525"/>
          </a:xfrm>
          <a:prstGeom prst="rect">
            <a:avLst/>
          </a:prstGeom>
          <a:noFill/>
          <a:ln w="9525">
            <a:noFill/>
            <a:miter lim="800000"/>
            <a:headEnd/>
            <a:tailEnd/>
          </a:ln>
        </p:spPr>
      </p:pic>
      <p:pic>
        <p:nvPicPr>
          <p:cNvPr id="15363" name="Picture 3"/>
          <p:cNvPicPr>
            <a:picLocks noChangeAspect="1" noChangeArrowheads="1"/>
          </p:cNvPicPr>
          <p:nvPr/>
        </p:nvPicPr>
        <p:blipFill>
          <a:blip r:embed="rId4" cstate="print"/>
          <a:srcRect/>
          <a:stretch>
            <a:fillRect/>
          </a:stretch>
        </p:blipFill>
        <p:spPr bwMode="auto">
          <a:xfrm>
            <a:off x="4376762" y="2428868"/>
            <a:ext cx="4195766" cy="3136011"/>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 Pressure Control Valves – Pressure relief valves – Directly operated</a:t>
            </a:r>
            <a:endParaRPr lang="en-US" dirty="0"/>
          </a:p>
        </p:txBody>
      </p:sp>
      <p:sp>
        <p:nvSpPr>
          <p:cNvPr id="8" name="TextBox 7"/>
          <p:cNvSpPr txBox="1"/>
          <p:nvPr/>
        </p:nvSpPr>
        <p:spPr>
          <a:xfrm>
            <a:off x="4750595" y="5500703"/>
            <a:ext cx="2643206" cy="461665"/>
          </a:xfrm>
          <a:prstGeom prst="rect">
            <a:avLst/>
          </a:prstGeom>
          <a:noFill/>
        </p:spPr>
        <p:txBody>
          <a:bodyPr wrap="square" rtlCol="0">
            <a:spAutoFit/>
          </a:bodyPr>
          <a:lstStyle/>
          <a:p>
            <a:pPr algn="ctr"/>
            <a:r>
              <a:rPr lang="en-US" sz="2400" dirty="0" smtClean="0"/>
              <a:t>Spool valve type</a:t>
            </a:r>
            <a:endParaRPr lang="en-US" sz="2400" dirty="0"/>
          </a:p>
        </p:txBody>
      </p:sp>
      <p:pic>
        <p:nvPicPr>
          <p:cNvPr id="6" name="Picture 2"/>
          <p:cNvPicPr>
            <a:picLocks noChangeAspect="1" noChangeArrowheads="1"/>
          </p:cNvPicPr>
          <p:nvPr/>
        </p:nvPicPr>
        <p:blipFill>
          <a:blip r:embed="rId3" cstate="print"/>
          <a:srcRect/>
          <a:stretch>
            <a:fillRect/>
          </a:stretch>
        </p:blipFill>
        <p:spPr bwMode="auto">
          <a:xfrm>
            <a:off x="785786" y="2071678"/>
            <a:ext cx="2736533" cy="4581525"/>
          </a:xfrm>
          <a:prstGeom prst="rect">
            <a:avLst/>
          </a:prstGeom>
          <a:noFill/>
          <a:ln w="9525">
            <a:noFill/>
            <a:miter lim="800000"/>
            <a:headEnd/>
            <a:tailEnd/>
          </a:ln>
        </p:spPr>
      </p:pic>
      <p:pic>
        <p:nvPicPr>
          <p:cNvPr id="13313" name="Picture 1"/>
          <p:cNvPicPr>
            <a:picLocks noChangeAspect="1" noChangeArrowheads="1"/>
          </p:cNvPicPr>
          <p:nvPr/>
        </p:nvPicPr>
        <p:blipFill>
          <a:blip r:embed="rId4" cstate="print"/>
          <a:srcRect/>
          <a:stretch>
            <a:fillRect/>
          </a:stretch>
        </p:blipFill>
        <p:spPr bwMode="auto">
          <a:xfrm>
            <a:off x="4286248" y="2357430"/>
            <a:ext cx="3857632" cy="321469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 Pressure Control Valves – Pressure relief valves - Directly operated</a:t>
            </a:r>
            <a:endParaRPr lang="en-US" sz="2000" dirty="0"/>
          </a:p>
        </p:txBody>
      </p:sp>
      <p:sp>
        <p:nvSpPr>
          <p:cNvPr id="8" name="TextBox 7"/>
          <p:cNvSpPr txBox="1"/>
          <p:nvPr/>
        </p:nvSpPr>
        <p:spPr>
          <a:xfrm>
            <a:off x="571472" y="2285992"/>
            <a:ext cx="4429156" cy="4401205"/>
          </a:xfrm>
          <a:prstGeom prst="rect">
            <a:avLst/>
          </a:prstGeom>
          <a:noFill/>
        </p:spPr>
        <p:txBody>
          <a:bodyPr wrap="square" rtlCol="0">
            <a:spAutoFit/>
          </a:bodyPr>
          <a:lstStyle/>
          <a:p>
            <a:r>
              <a:rPr lang="en-US" sz="2400" dirty="0" smtClean="0">
                <a:latin typeface="+mn-lt"/>
              </a:rPr>
              <a:t>Cushioning possibilities for directly operated pressure relief valves to prevent oscillations in the system.</a:t>
            </a:r>
          </a:p>
          <a:p>
            <a:endParaRPr lang="en-US" sz="2400" dirty="0" smtClean="0">
              <a:latin typeface="+mn-lt"/>
            </a:endParaRPr>
          </a:p>
          <a:p>
            <a:pPr marL="457200" indent="-457200">
              <a:buFont typeface="+mj-lt"/>
              <a:buAutoNum type="arabicPeriod"/>
            </a:pPr>
            <a:r>
              <a:rPr lang="en-US" sz="2000" dirty="0" smtClean="0">
                <a:latin typeface="+mn-lt"/>
              </a:rPr>
              <a:t>Damping spool and orifice to spool chamber</a:t>
            </a:r>
            <a:br>
              <a:rPr lang="en-US" sz="2000" dirty="0" smtClean="0">
                <a:latin typeface="+mn-lt"/>
              </a:rPr>
            </a:br>
            <a:endParaRPr lang="en-US" sz="2000" dirty="0" smtClean="0">
              <a:latin typeface="+mn-lt"/>
            </a:endParaRPr>
          </a:p>
          <a:p>
            <a:pPr marL="457200" indent="-457200">
              <a:buFont typeface="+mj-lt"/>
              <a:buAutoNum type="arabicPeriod"/>
            </a:pPr>
            <a:r>
              <a:rPr lang="en-US" sz="2000" dirty="0" smtClean="0">
                <a:latin typeface="+mn-lt"/>
              </a:rPr>
              <a:t>Damping spool with one surface</a:t>
            </a:r>
            <a:br>
              <a:rPr lang="en-US" sz="2000" dirty="0" smtClean="0">
                <a:latin typeface="+mn-lt"/>
              </a:rPr>
            </a:br>
            <a:endParaRPr lang="en-US" sz="2000" dirty="0" smtClean="0">
              <a:latin typeface="+mn-lt"/>
            </a:endParaRPr>
          </a:p>
          <a:p>
            <a:pPr marL="457200" indent="-457200">
              <a:buFont typeface="+mj-lt"/>
              <a:buAutoNum type="arabicPeriod"/>
            </a:pPr>
            <a:r>
              <a:rPr lang="en-US" sz="2000" dirty="0" smtClean="0">
                <a:latin typeface="+mn-lt"/>
              </a:rPr>
              <a:t>Damping spool with correspondingly large tolerance play</a:t>
            </a:r>
          </a:p>
        </p:txBody>
      </p:sp>
      <p:pic>
        <p:nvPicPr>
          <p:cNvPr id="11265" name="Picture 1"/>
          <p:cNvPicPr>
            <a:picLocks noChangeAspect="1" noChangeArrowheads="1"/>
          </p:cNvPicPr>
          <p:nvPr/>
        </p:nvPicPr>
        <p:blipFill>
          <a:blip r:embed="rId3" cstate="print"/>
          <a:srcRect/>
          <a:stretch>
            <a:fillRect/>
          </a:stretch>
        </p:blipFill>
        <p:spPr bwMode="auto">
          <a:xfrm>
            <a:off x="5214942" y="1928801"/>
            <a:ext cx="3143272" cy="4677783"/>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 Pressure Control Valves – Pressure relief valves - Directly operated</a:t>
            </a:r>
            <a:endParaRPr lang="en-US" sz="2000" dirty="0"/>
          </a:p>
        </p:txBody>
      </p:sp>
      <p:pic>
        <p:nvPicPr>
          <p:cNvPr id="9217" name="Picture 1"/>
          <p:cNvPicPr>
            <a:picLocks noChangeAspect="1" noChangeArrowheads="1"/>
          </p:cNvPicPr>
          <p:nvPr/>
        </p:nvPicPr>
        <p:blipFill>
          <a:blip r:embed="rId3" cstate="print"/>
          <a:srcRect/>
          <a:stretch>
            <a:fillRect/>
          </a:stretch>
        </p:blipFill>
        <p:spPr bwMode="auto">
          <a:xfrm>
            <a:off x="1428728" y="1857364"/>
            <a:ext cx="2744457" cy="5000636"/>
          </a:xfrm>
          <a:prstGeom prst="rect">
            <a:avLst/>
          </a:prstGeom>
          <a:noFill/>
          <a:ln w="9525">
            <a:noFill/>
            <a:miter lim="800000"/>
            <a:headEnd/>
            <a:tailEnd/>
          </a:ln>
        </p:spPr>
      </p:pic>
      <p:pic>
        <p:nvPicPr>
          <p:cNvPr id="9218" name="Picture 2"/>
          <p:cNvPicPr>
            <a:picLocks noChangeAspect="1" noChangeArrowheads="1"/>
          </p:cNvPicPr>
          <p:nvPr/>
        </p:nvPicPr>
        <p:blipFill>
          <a:blip r:embed="rId4" cstate="print"/>
          <a:srcRect/>
          <a:stretch>
            <a:fillRect/>
          </a:stretch>
        </p:blipFill>
        <p:spPr bwMode="auto">
          <a:xfrm>
            <a:off x="5357818" y="2285992"/>
            <a:ext cx="2778278" cy="3714776"/>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 Pressure Control Valves – Pressure relief valves – Pilot operated</a:t>
            </a:r>
            <a:endParaRPr lang="en-US" sz="2000" dirty="0"/>
          </a:p>
        </p:txBody>
      </p:sp>
      <p:grpSp>
        <p:nvGrpSpPr>
          <p:cNvPr id="8" name="Group 7"/>
          <p:cNvGrpSpPr/>
          <p:nvPr/>
        </p:nvGrpSpPr>
        <p:grpSpPr>
          <a:xfrm>
            <a:off x="1285852" y="1840630"/>
            <a:ext cx="5857916" cy="4283943"/>
            <a:chOff x="1285852" y="1840630"/>
            <a:chExt cx="5857916" cy="4283943"/>
          </a:xfrm>
        </p:grpSpPr>
        <p:pic>
          <p:nvPicPr>
            <p:cNvPr id="7170" name="Picture 2"/>
            <p:cNvPicPr>
              <a:picLocks noChangeAspect="1" noChangeArrowheads="1"/>
            </p:cNvPicPr>
            <p:nvPr/>
          </p:nvPicPr>
          <p:blipFill>
            <a:blip r:embed="rId3" cstate="print"/>
            <a:srcRect/>
            <a:stretch>
              <a:fillRect/>
            </a:stretch>
          </p:blipFill>
          <p:spPr bwMode="auto">
            <a:xfrm>
              <a:off x="1285852" y="1840630"/>
              <a:ext cx="5857916" cy="4283943"/>
            </a:xfrm>
            <a:prstGeom prst="rect">
              <a:avLst/>
            </a:prstGeom>
            <a:noFill/>
            <a:ln w="9525">
              <a:noFill/>
              <a:miter lim="800000"/>
              <a:headEnd/>
              <a:tailEnd/>
            </a:ln>
          </p:spPr>
        </p:pic>
        <p:sp>
          <p:nvSpPr>
            <p:cNvPr id="6" name="Rectangle 5"/>
            <p:cNvSpPr/>
            <p:nvPr/>
          </p:nvSpPr>
          <p:spPr bwMode="auto">
            <a:xfrm>
              <a:off x="1714480" y="1857364"/>
              <a:ext cx="5429288" cy="2714644"/>
            </a:xfrm>
            <a:prstGeom prst="rect">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grpSp>
    </p:spTree>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Staff training presentation">
  <a:themeElements>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Staff training presentation</Template>
  <TotalTime>834</TotalTime>
  <Words>1128</Words>
  <Application>Microsoft Office PowerPoint</Application>
  <PresentationFormat>Skærmshow (4:3)</PresentationFormat>
  <Paragraphs>212</Paragraphs>
  <Slides>19</Slides>
  <Notes>19</Notes>
  <HiddenSlides>0</HiddenSlides>
  <MMClips>0</MMClips>
  <ScaleCrop>false</ScaleCrop>
  <HeadingPairs>
    <vt:vector size="6" baseType="variant">
      <vt:variant>
        <vt:lpstr>Tema</vt:lpstr>
      </vt:variant>
      <vt:variant>
        <vt:i4>1</vt:i4>
      </vt:variant>
      <vt:variant>
        <vt:lpstr>Integrerede OLE-servere</vt:lpstr>
      </vt:variant>
      <vt:variant>
        <vt:i4>1</vt:i4>
      </vt:variant>
      <vt:variant>
        <vt:lpstr>Diastitler</vt:lpstr>
      </vt:variant>
      <vt:variant>
        <vt:i4>19</vt:i4>
      </vt:variant>
    </vt:vector>
  </HeadingPairs>
  <TitlesOfParts>
    <vt:vector size="21" baseType="lpstr">
      <vt:lpstr>Staff training presentation</vt:lpstr>
      <vt:lpstr>Ligning</vt:lpstr>
      <vt:lpstr>SIMAC Hydraulic 2</vt:lpstr>
      <vt:lpstr>Basic Hydraulic  Pressure Control Valves</vt:lpstr>
      <vt:lpstr>Basic Hydraulic  Pressure Control Valves</vt:lpstr>
      <vt:lpstr>Basic Hydraulic  Pressure Control Valves</vt:lpstr>
      <vt:lpstr>Basic Hydraulic  Pressure Control Valves – Pressure relief valves – Directly operated</vt:lpstr>
      <vt:lpstr>Basic Hydraulic  Pressure Control Valves – Pressure relief valves – Directly operated</vt:lpstr>
      <vt:lpstr>Basic Hydraulic  Pressure Control Valves – Pressure relief valves - Directly operated</vt:lpstr>
      <vt:lpstr>Basic Hydraulic  Pressure Control Valves – Pressure relief valves - Directly operated</vt:lpstr>
      <vt:lpstr>Basic Hydraulic  Pressure Control Valves – Pressure relief valves – Pilot operated</vt:lpstr>
      <vt:lpstr>Basic Hydraulic  Pressure Control Valves – Pressure relief valves – Pilot operated</vt:lpstr>
      <vt:lpstr>Basic Hydraulic  Pressure Control Valves – Pressure relief valves – Pilot operated</vt:lpstr>
      <vt:lpstr>Basic Hydraulic  Pressure Control Valves – Sequence valves – Directly operated</vt:lpstr>
      <vt:lpstr>Basic Hydraulic  Pressure Control Valves – Sequence valves – Directly operated</vt:lpstr>
      <vt:lpstr>Basic Hydraulic  Pressure Control Valves – Sequence valves – Pilot operated</vt:lpstr>
      <vt:lpstr>Basic Hydraulic  Pressure Control Valves – Shut-off valves – Pilot operated</vt:lpstr>
      <vt:lpstr>Basic Hydraulic  Pressure Control Valves – Reducing valves – Directly operated</vt:lpstr>
      <vt:lpstr>Basic Hydraulic  Pressure Control Valves – Reducing valves – Pilot operated</vt:lpstr>
      <vt:lpstr>Basic Hydraulic Cylinders  Pressure Control Valves - More information</vt:lpstr>
      <vt:lpstr>Basic Hydraulic Exercise - Automation Studio</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Hydraulic Mechanical</dc:title>
  <dc:creator>SIMAC</dc:creator>
  <cp:lastModifiedBy>Søren Nyborg Hansen</cp:lastModifiedBy>
  <cp:revision>110</cp:revision>
  <dcterms:created xsi:type="dcterms:W3CDTF">2010-03-24T09:49:27Z</dcterms:created>
  <dcterms:modified xsi:type="dcterms:W3CDTF">2014-11-30T15:02:41Z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TC011811241033</vt:lpwstr>
  </property>
</Properties>
</file>