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4"/>
  </p:notesMasterIdLst>
  <p:handoutMasterIdLst>
    <p:handoutMasterId r:id="rId25"/>
  </p:handoutMasterIdLst>
  <p:sldIdLst>
    <p:sldId id="256" r:id="rId2"/>
    <p:sldId id="313" r:id="rId3"/>
    <p:sldId id="257" r:id="rId4"/>
    <p:sldId id="286" r:id="rId5"/>
    <p:sldId id="287" r:id="rId6"/>
    <p:sldId id="288" r:id="rId7"/>
    <p:sldId id="308" r:id="rId8"/>
    <p:sldId id="309" r:id="rId9"/>
    <p:sldId id="310" r:id="rId10"/>
    <p:sldId id="311" r:id="rId11"/>
    <p:sldId id="312" r:id="rId12"/>
    <p:sldId id="294" r:id="rId13"/>
    <p:sldId id="305" r:id="rId14"/>
    <p:sldId id="295" r:id="rId15"/>
    <p:sldId id="296" r:id="rId16"/>
    <p:sldId id="297" r:id="rId17"/>
    <p:sldId id="298" r:id="rId18"/>
    <p:sldId id="306" r:id="rId19"/>
    <p:sldId id="300" r:id="rId20"/>
    <p:sldId id="301" r:id="rId21"/>
    <p:sldId id="307" r:id="rId22"/>
    <p:sldId id="303" r:id="rId23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64608" autoAdjust="0"/>
  </p:normalViewPr>
  <p:slideViewPr>
    <p:cSldViewPr>
      <p:cViewPr varScale="1">
        <p:scale>
          <a:sx n="93" d="100"/>
          <a:sy n="93" d="100"/>
        </p:scale>
        <p:origin x="-28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1998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wmf"/><Relationship Id="rId3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68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200">
                <a:latin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680" y="9429288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4" rIns="93029" bIns="46514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200">
                <a:latin typeface="Tahoma" pitchFamily="34" charset="0"/>
              </a:defRPr>
            </a:lvl1pPr>
          </a:lstStyle>
          <a:p>
            <a:fld id="{EB1A41B6-7479-4F2A-9C7C-4382C2914A1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224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222" y="0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t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227" y="4715493"/>
            <a:ext cx="4987223" cy="446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75" tIns="46838" rIns="93675" bIns="468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222" y="9430985"/>
            <a:ext cx="2945454" cy="495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81" tIns="0" rIns="19381" bIns="0" numCol="1" anchor="b" anchorCtr="0" compatLnSpc="1">
            <a:prstTxWarp prst="textNoShape">
              <a:avLst/>
            </a:prstTxWarp>
          </a:bodyPr>
          <a:lstStyle>
            <a:lvl1pPr algn="r" defTabSz="930275">
              <a:defRPr kumimoji="1" sz="1000" i="1">
                <a:latin typeface="Tahoma" pitchFamily="34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57166217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 7.5</a:t>
            </a:r>
            <a:r>
              <a:rPr lang="en-US" baseline="0" dirty="0" smtClean="0"/>
              <a:t> – Double rod cylinder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Fig 7.6 – Differential double rod cylinder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Certain applications exist where standard</a:t>
            </a:r>
            <a:r>
              <a:rPr lang="en-US" b="1" baseline="0" dirty="0" smtClean="0"/>
              <a:t> single or double acting cylinders may only be used by taking special additional measures involving a lot of effort.</a:t>
            </a:r>
            <a:r>
              <a:rPr lang="en-US" baseline="0" dirty="0" smtClean="0"/>
              <a:t> The most common of these cases is where </a:t>
            </a:r>
            <a:r>
              <a:rPr lang="en-US" b="1" baseline="0" dirty="0" smtClean="0"/>
              <a:t>long strokes are needed with extremely little installation room </a:t>
            </a:r>
            <a:r>
              <a:rPr lang="en-US" baseline="0" dirty="0" smtClean="0"/>
              <a:t>or </a:t>
            </a:r>
            <a:r>
              <a:rPr lang="en-US" b="1" baseline="0" dirty="0" smtClean="0"/>
              <a:t>where large forces is required for the smallest piston diameter. </a:t>
            </a:r>
          </a:p>
          <a:p>
            <a:r>
              <a:rPr lang="en-US" baseline="0" dirty="0" smtClean="0"/>
              <a:t>This and other requirements </a:t>
            </a:r>
            <a:r>
              <a:rPr lang="en-US" b="1" baseline="0" dirty="0" smtClean="0"/>
              <a:t>has led to the design of a series of special models which are partly more difficult and take more effort to produce. </a:t>
            </a:r>
            <a:endParaRPr lang="en-US" b="1" dirty="0" smtClean="0"/>
          </a:p>
          <a:p>
            <a:endParaRPr lang="en-US" dirty="0" smtClean="0"/>
          </a:p>
          <a:p>
            <a:r>
              <a:rPr lang="en-US" b="1" dirty="0" smtClean="0"/>
              <a:t>Tandem cylinders</a:t>
            </a:r>
            <a:r>
              <a:rPr lang="en-US" b="1" baseline="0" dirty="0" smtClean="0"/>
              <a:t> are used where a </a:t>
            </a:r>
            <a:r>
              <a:rPr lang="en-US" b="1" dirty="0" smtClean="0"/>
              <a:t>large force are needed</a:t>
            </a:r>
            <a:r>
              <a:rPr lang="en-US" b="1" baseline="0" dirty="0" smtClean="0"/>
              <a:t> in a small installation area</a:t>
            </a:r>
          </a:p>
          <a:p>
            <a:endParaRPr lang="en-US" dirty="0" smtClean="0"/>
          </a:p>
          <a:p>
            <a:r>
              <a:rPr lang="en-US" dirty="0" smtClean="0"/>
              <a:t>The two</a:t>
            </a:r>
            <a:r>
              <a:rPr lang="en-US" baseline="0" dirty="0" smtClean="0"/>
              <a:t> area are added together and thereby larger forces may be transferred for relative small external diameters without increasing the diameter. 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Single acting Rapid traverse cylinder</a:t>
            </a:r>
          </a:p>
          <a:p>
            <a:endParaRPr lang="en-US" b="1" dirty="0" smtClean="0"/>
          </a:p>
          <a:p>
            <a:r>
              <a:rPr lang="en-US" b="1" dirty="0" smtClean="0"/>
              <a:t>As long a the complete work force is not required</a:t>
            </a:r>
            <a:r>
              <a:rPr lang="en-US" b="1" baseline="0" dirty="0" smtClean="0"/>
              <a:t> only part of the effective area is pressurized.</a:t>
            </a:r>
          </a:p>
          <a:p>
            <a:r>
              <a:rPr lang="en-US" baseline="0" dirty="0" smtClean="0"/>
              <a:t> </a:t>
            </a:r>
            <a:endParaRPr lang="en-US" dirty="0" smtClean="0"/>
          </a:p>
          <a:p>
            <a:r>
              <a:rPr lang="en-US" dirty="0" smtClean="0"/>
              <a:t>Fig.</a:t>
            </a:r>
            <a:r>
              <a:rPr lang="en-US" baseline="0" dirty="0" smtClean="0"/>
              <a:t> 7.8 	- (&lt;=) </a:t>
            </a:r>
            <a:r>
              <a:rPr lang="en-US" b="1" baseline="0" dirty="0" smtClean="0"/>
              <a:t>Rapid traverse </a:t>
            </a:r>
            <a:r>
              <a:rPr lang="en-US" baseline="0" dirty="0" smtClean="0"/>
              <a:t>via port </a:t>
            </a:r>
            <a:r>
              <a:rPr lang="en-US" b="1" baseline="0" dirty="0" smtClean="0"/>
              <a:t>A1 (Suction via connection port S)</a:t>
            </a:r>
          </a:p>
          <a:p>
            <a:r>
              <a:rPr lang="en-US" baseline="0" dirty="0" smtClean="0"/>
              <a:t>	- (&lt;=) </a:t>
            </a:r>
            <a:r>
              <a:rPr lang="en-US" b="1" baseline="0" dirty="0" smtClean="0"/>
              <a:t>Pressing force via port A2</a:t>
            </a:r>
          </a:p>
          <a:p>
            <a:r>
              <a:rPr lang="en-US" baseline="0" dirty="0" smtClean="0"/>
              <a:t>	- (=&gt;) </a:t>
            </a:r>
            <a:r>
              <a:rPr lang="en-US" b="1" baseline="0" dirty="0" smtClean="0"/>
              <a:t>Retracting movement </a:t>
            </a:r>
            <a:r>
              <a:rPr lang="en-US" baseline="0" dirty="0" smtClean="0"/>
              <a:t>via weight of piston itself or though external force being applied, return from A1 and A2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Double acting rapid</a:t>
            </a:r>
            <a:r>
              <a:rPr lang="en-US" b="1" baseline="0" dirty="0" smtClean="0"/>
              <a:t> traverse</a:t>
            </a:r>
          </a:p>
          <a:p>
            <a:endParaRPr lang="en-US" b="1" dirty="0" smtClean="0"/>
          </a:p>
          <a:p>
            <a:r>
              <a:rPr lang="en-US" b="1" dirty="0" smtClean="0"/>
              <a:t>As long a the complete work force is not required</a:t>
            </a:r>
            <a:r>
              <a:rPr lang="en-US" b="1" baseline="0" dirty="0" smtClean="0"/>
              <a:t> only part of the effective area is pressurized.</a:t>
            </a:r>
          </a:p>
          <a:p>
            <a:endParaRPr lang="en-US" baseline="0" dirty="0" smtClean="0"/>
          </a:p>
          <a:p>
            <a:r>
              <a:rPr lang="en-US" dirty="0" smtClean="0"/>
              <a:t>Fig.</a:t>
            </a:r>
            <a:r>
              <a:rPr lang="en-US" baseline="0" dirty="0" smtClean="0"/>
              <a:t> 7.9 	- (&lt;=) Rapid traverse via port A1 (Suction via connection port S)</a:t>
            </a:r>
          </a:p>
          <a:p>
            <a:r>
              <a:rPr lang="en-US" baseline="0" dirty="0" smtClean="0"/>
              <a:t>	- (&lt;=) Pressing force via port A2</a:t>
            </a:r>
          </a:p>
          <a:p>
            <a:r>
              <a:rPr lang="en-US" baseline="0" dirty="0" smtClean="0"/>
              <a:t>	- (=&gt;) Retracting movement via port B, return from A1 and A2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Single</a:t>
            </a:r>
            <a:r>
              <a:rPr lang="en-US" b="1" baseline="0" dirty="0" smtClean="0"/>
              <a:t> acting Telescopic cylinder</a:t>
            </a:r>
          </a:p>
          <a:p>
            <a:endParaRPr lang="en-US" b="1" dirty="0" smtClean="0"/>
          </a:p>
          <a:p>
            <a:r>
              <a:rPr lang="en-US" dirty="0" smtClean="0"/>
              <a:t>Telescopic</a:t>
            </a:r>
            <a:r>
              <a:rPr lang="en-US" baseline="0" dirty="0" smtClean="0"/>
              <a:t> cylinders vary from normal cylinders in that they only need a very small amount of space to be installed on, when the are retracted compared with normal cylinders with the same stroke.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Fig.</a:t>
            </a:r>
            <a:r>
              <a:rPr lang="en-US" baseline="0" dirty="0" smtClean="0"/>
              <a:t> 7.10 	- </a:t>
            </a:r>
            <a:r>
              <a:rPr lang="en-US" b="1" baseline="0" dirty="0" smtClean="0"/>
              <a:t>Stroke force </a:t>
            </a:r>
            <a:r>
              <a:rPr lang="en-US" baseline="0" dirty="0" smtClean="0"/>
              <a:t>must be designed in accordance with the smallest effective piston area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i="0" dirty="0" smtClean="0"/>
              <a:t>Double acting telescopic cylinder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i="0" dirty="0" smtClean="0"/>
              <a:t>The</a:t>
            </a:r>
            <a:r>
              <a:rPr lang="en-US" b="1" i="0" baseline="0" dirty="0" smtClean="0"/>
              <a:t> physical design of all the above mentions cylinder variants depending of the design type.</a:t>
            </a:r>
            <a:endParaRPr lang="en-US" b="1" i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The top of the cylinder, the cylinder barrel and the bottom of the cylinder </a:t>
            </a:r>
            <a:r>
              <a:rPr lang="en-US" b="1" i="1" dirty="0" smtClean="0"/>
              <a:t>are all connected together via a tie rod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20) </a:t>
            </a:r>
            <a:r>
              <a:rPr lang="en-US" b="1" i="1" dirty="0" smtClean="0"/>
              <a:t>Check valve </a:t>
            </a:r>
            <a:r>
              <a:rPr lang="en-US" i="1" dirty="0" smtClean="0"/>
              <a:t>– Help cylinder</a:t>
            </a:r>
            <a:r>
              <a:rPr lang="en-US" i="1" baseline="0" dirty="0" smtClean="0"/>
              <a:t> when retracted, feeding oil into the large </a:t>
            </a:r>
            <a:r>
              <a:rPr lang="en-US" i="1" baseline="0" dirty="0" err="1" smtClean="0"/>
              <a:t>champer</a:t>
            </a:r>
            <a:endParaRPr lang="en-US" i="1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baseline="0" dirty="0" smtClean="0"/>
              <a:t>21) </a:t>
            </a:r>
            <a:r>
              <a:rPr lang="en-US" b="1" i="1" baseline="0" dirty="0" smtClean="0"/>
              <a:t>Throttle  valve </a:t>
            </a:r>
            <a:r>
              <a:rPr lang="en-US" i="1" baseline="0" dirty="0" smtClean="0"/>
              <a:t>– </a:t>
            </a:r>
            <a:r>
              <a:rPr lang="en-US" b="1" i="1" baseline="0" dirty="0" smtClean="0"/>
              <a:t>The cushioning effect</a:t>
            </a:r>
            <a:r>
              <a:rPr lang="en-US" i="1" baseline="0" dirty="0" smtClean="0"/>
              <a:t> is set at the throttle valve, the smaller the flow area is the larger is the effect of cushioning at the end position</a:t>
            </a:r>
            <a:endParaRPr lang="en-US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20) </a:t>
            </a:r>
            <a:r>
              <a:rPr lang="en-US" b="1" i="1" dirty="0" smtClean="0"/>
              <a:t>Check valve </a:t>
            </a:r>
            <a:r>
              <a:rPr lang="en-US" i="1" dirty="0" smtClean="0"/>
              <a:t>– Help cylinder</a:t>
            </a:r>
            <a:r>
              <a:rPr lang="en-US" i="1" baseline="0" dirty="0" smtClean="0"/>
              <a:t> when retracted, feeding oil into the large camper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baseline="0" dirty="0" smtClean="0"/>
              <a:t>21) </a:t>
            </a:r>
            <a:r>
              <a:rPr lang="en-US" b="1" i="1" baseline="0" dirty="0" smtClean="0"/>
              <a:t>Throttle  valve </a:t>
            </a:r>
            <a:r>
              <a:rPr lang="en-US" i="1" baseline="0" dirty="0" smtClean="0"/>
              <a:t>– The cushioning effect is set at the throttle valve, the smaller the flow area is the larger is the effect of cushioning at the end position</a:t>
            </a:r>
            <a:endParaRPr lang="en-US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 smtClean="0"/>
              <a:t>Mill type cylinders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 smtClean="0"/>
              <a:t>The head</a:t>
            </a:r>
            <a:r>
              <a:rPr lang="en-US" b="1" i="1" baseline="0" dirty="0" smtClean="0"/>
              <a:t> an base</a:t>
            </a:r>
            <a:r>
              <a:rPr lang="en-US" i="1" baseline="0" dirty="0" smtClean="0"/>
              <a:t> of the cylinder and cylinder barrel are </a:t>
            </a:r>
            <a:r>
              <a:rPr lang="en-US" b="1" i="1" baseline="0" dirty="0" smtClean="0"/>
              <a:t>screwed, welded or connected tightly via bolds </a:t>
            </a:r>
            <a:r>
              <a:rPr lang="en-US" i="1" baseline="0" dirty="0" smtClean="0"/>
              <a:t>or retaining rings.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baseline="0" smtClean="0"/>
              <a:t> </a:t>
            </a:r>
            <a:endParaRPr lang="en-US" b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19) </a:t>
            </a:r>
            <a:r>
              <a:rPr lang="en-US" b="1" i="1" dirty="0" smtClean="0"/>
              <a:t>Check valve </a:t>
            </a:r>
            <a:r>
              <a:rPr lang="en-US" i="1" dirty="0" smtClean="0"/>
              <a:t>– Help cylinder</a:t>
            </a:r>
            <a:r>
              <a:rPr lang="en-US" i="1" baseline="0" dirty="0" smtClean="0"/>
              <a:t> when retracted, feeding oil into the large camper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baseline="0" dirty="0" smtClean="0"/>
              <a:t>20) </a:t>
            </a:r>
            <a:r>
              <a:rPr lang="en-US" b="1" i="1" baseline="0" dirty="0" smtClean="0"/>
              <a:t>Throttle  valve </a:t>
            </a:r>
            <a:r>
              <a:rPr lang="en-US" i="1" baseline="0" dirty="0" smtClean="0"/>
              <a:t>– The cushioning effect is set at the throttle valve, the smaller the flow area is the larger is the effect of cushioning at the end position</a:t>
            </a:r>
            <a:endParaRPr lang="en-US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19) </a:t>
            </a:r>
            <a:r>
              <a:rPr lang="en-US" b="1" i="1" dirty="0" smtClean="0"/>
              <a:t>Check valve </a:t>
            </a:r>
            <a:r>
              <a:rPr lang="en-US" i="1" dirty="0" smtClean="0"/>
              <a:t>– Help cylinder</a:t>
            </a:r>
            <a:r>
              <a:rPr lang="en-US" i="1" baseline="0" dirty="0" smtClean="0"/>
              <a:t> when retracted, feeding oil into the large camper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baseline="0" dirty="0" smtClean="0"/>
              <a:t>20) </a:t>
            </a:r>
            <a:r>
              <a:rPr lang="en-US" b="1" i="1" baseline="0" dirty="0" smtClean="0"/>
              <a:t>Throttle  valve </a:t>
            </a:r>
            <a:r>
              <a:rPr lang="en-US" i="1" baseline="0" dirty="0" smtClean="0"/>
              <a:t>– The cushioning effect is set at the throttle valve, the smaller the flow area is the larger is the effect of cushioning at the end position</a:t>
            </a:r>
            <a:endParaRPr lang="en-US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09	07:03		</a:t>
            </a:r>
            <a:r>
              <a:rPr lang="en-US" dirty="0" err="1" smtClean="0"/>
              <a:t>Actuatorer</a:t>
            </a:r>
            <a:r>
              <a:rPr lang="en-US" dirty="0" smtClean="0"/>
              <a:t>, </a:t>
            </a:r>
            <a:r>
              <a:rPr lang="en-US" dirty="0" err="1" smtClean="0"/>
              <a:t>cylindre</a:t>
            </a:r>
            <a:r>
              <a:rPr lang="en-US" dirty="0" smtClean="0"/>
              <a:t>, </a:t>
            </a:r>
            <a:r>
              <a:rPr lang="en-US" dirty="0" err="1" smtClean="0"/>
              <a:t>motorer</a:t>
            </a:r>
            <a:r>
              <a:rPr lang="en-US" dirty="0" smtClean="0"/>
              <a:t>, </a:t>
            </a:r>
            <a:r>
              <a:rPr lang="en-US" dirty="0" err="1" smtClean="0"/>
              <a:t>animationer</a:t>
            </a:r>
            <a:r>
              <a:rPr lang="en-US" dirty="0" smtClean="0"/>
              <a:t> </a:t>
            </a:r>
            <a:r>
              <a:rPr lang="en-US" dirty="0" err="1" smtClean="0"/>
              <a:t>af</a:t>
            </a:r>
            <a:r>
              <a:rPr lang="en-US" dirty="0" smtClean="0"/>
              <a:t> single</a:t>
            </a:r>
          </a:p>
          <a:p>
            <a:r>
              <a:rPr lang="en-US" dirty="0" smtClean="0"/>
              <a:t>			acting, double acting, </a:t>
            </a:r>
            <a:r>
              <a:rPr lang="en-US" dirty="0" err="1" smtClean="0"/>
              <a:t>eksempler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anvendelse</a:t>
            </a:r>
            <a:r>
              <a:rPr lang="en-US" dirty="0" smtClean="0"/>
              <a:t> </a:t>
            </a:r>
          </a:p>
          <a:p>
            <a:r>
              <a:rPr lang="en-US" dirty="0" smtClean="0"/>
              <a:t>			(</a:t>
            </a:r>
            <a:r>
              <a:rPr lang="en-US" dirty="0" err="1" smtClean="0"/>
              <a:t>autolift</a:t>
            </a:r>
            <a:r>
              <a:rPr lang="en-US" dirty="0" smtClean="0"/>
              <a:t>, </a:t>
            </a:r>
            <a:r>
              <a:rPr lang="en-US" dirty="0" err="1" smtClean="0"/>
              <a:t>værktøjsmaskine</a:t>
            </a:r>
            <a:r>
              <a:rPr lang="en-US" dirty="0" smtClean="0"/>
              <a:t>) double rod, </a:t>
            </a:r>
            <a:r>
              <a:rPr lang="en-US" dirty="0" err="1" smtClean="0"/>
              <a:t>servostyring</a:t>
            </a:r>
            <a:endParaRPr lang="en-US" dirty="0" smtClean="0"/>
          </a:p>
          <a:p>
            <a:r>
              <a:rPr lang="en-US" dirty="0" smtClean="0"/>
              <a:t>			</a:t>
            </a:r>
            <a:r>
              <a:rPr lang="en-US" dirty="0" err="1" smtClean="0"/>
              <a:t>teleskop</a:t>
            </a:r>
            <a:r>
              <a:rPr lang="en-US" dirty="0" smtClean="0"/>
              <a:t> cylinder, </a:t>
            </a:r>
            <a:r>
              <a:rPr lang="en-US" dirty="0" err="1" smtClean="0"/>
              <a:t>tandhjulsmotor</a:t>
            </a:r>
            <a:r>
              <a:rPr lang="en-US" smtClean="0"/>
              <a:t> animation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Due to their function,</a:t>
            </a:r>
            <a:r>
              <a:rPr lang="en-US" b="1" baseline="0" dirty="0" smtClean="0"/>
              <a:t> it </a:t>
            </a:r>
            <a:r>
              <a:rPr lang="en-US" b="1" dirty="0" smtClean="0"/>
              <a:t>is possible to categories cylinders into two groups</a:t>
            </a:r>
          </a:p>
          <a:p>
            <a:endParaRPr lang="en-US" dirty="0" smtClean="0"/>
          </a:p>
          <a:p>
            <a:r>
              <a:rPr lang="en-US" dirty="0" smtClean="0"/>
              <a:t>	- Single acting Cylinders</a:t>
            </a:r>
          </a:p>
          <a:p>
            <a:r>
              <a:rPr lang="en-US" dirty="0" smtClean="0"/>
              <a:t>	- Double acting cylinders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  <a:p>
            <a:r>
              <a:rPr lang="en-US" dirty="0" smtClean="0"/>
              <a:t>Plunger cylinders</a:t>
            </a:r>
            <a:r>
              <a:rPr lang="en-US" baseline="0" dirty="0" smtClean="0"/>
              <a:t> can be constructed with or without internal stroke limiter…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 7.2</a:t>
            </a:r>
            <a:r>
              <a:rPr lang="en-US" baseline="0" dirty="0"/>
              <a:t> </a:t>
            </a:r>
            <a:r>
              <a:rPr lang="en-US" baseline="0" dirty="0" smtClean="0"/>
              <a:t>– Single-acting </a:t>
            </a:r>
            <a:r>
              <a:rPr lang="en-US" b="1" baseline="0" dirty="0" smtClean="0"/>
              <a:t>push action cylinders</a:t>
            </a:r>
            <a:r>
              <a:rPr lang="en-US" baseline="0" dirty="0" smtClean="0"/>
              <a:t> Left: with internal spring . Right: With external spring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Fig 7.3 - Single-acting </a:t>
            </a:r>
            <a:r>
              <a:rPr lang="en-US" b="1" baseline="0" dirty="0" smtClean="0"/>
              <a:t>pull action cylinders</a:t>
            </a:r>
            <a:r>
              <a:rPr lang="en-US" baseline="0" dirty="0" smtClean="0"/>
              <a:t> Left: with internal spring . Right: With external spring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Differential cylinders is also called single rod cylinders</a:t>
            </a:r>
          </a:p>
          <a:p>
            <a:r>
              <a:rPr lang="en-US" baseline="0" dirty="0" smtClean="0"/>
              <a:t>The name comes from the fact that they have </a:t>
            </a:r>
            <a:r>
              <a:rPr lang="en-US" b="1" baseline="0" dirty="0" smtClean="0"/>
              <a:t>different sizes of the effective area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</a:t>
            </a:r>
            <a:r>
              <a:rPr lang="en-US" b="1" baseline="0" dirty="0" smtClean="0"/>
              <a:t>extend and retraction velocity </a:t>
            </a:r>
            <a:r>
              <a:rPr lang="en-US" baseline="0" dirty="0" smtClean="0"/>
              <a:t>is different due to the fact of difference volumes.</a:t>
            </a:r>
          </a:p>
          <a:p>
            <a:r>
              <a:rPr lang="en-US" baseline="0" dirty="0" smtClean="0"/>
              <a:t>The </a:t>
            </a:r>
            <a:r>
              <a:rPr lang="en-US" b="1" baseline="0" dirty="0" smtClean="0"/>
              <a:t>retraction force</a:t>
            </a:r>
            <a:r>
              <a:rPr lang="en-US" baseline="0" dirty="0" smtClean="0"/>
              <a:t> is smaller than extended force due to at smaller area in annulus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 7.5</a:t>
            </a:r>
            <a:r>
              <a:rPr lang="en-US" baseline="0" dirty="0" smtClean="0"/>
              <a:t> – Double rod cylinder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Fig 7.6 – Differential double rod cylinder</a:t>
            </a:r>
          </a:p>
          <a:p>
            <a:endParaRPr lang="en-US" baseline="0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smtClean="0"/>
              <a:t>F=</a:t>
            </a:r>
            <a:r>
              <a:rPr lang="en-US" i="1" dirty="0" err="1" smtClean="0"/>
              <a:t>p•A</a:t>
            </a:r>
            <a:r>
              <a:rPr lang="en-US" i="1" dirty="0" smtClean="0"/>
              <a:t>	F=</a:t>
            </a:r>
            <a:r>
              <a:rPr lang="en-US" i="1" dirty="0" err="1" smtClean="0"/>
              <a:t>m•g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07/16/96</a:t>
            </a:r>
            <a:endParaRPr lang="en-US" sz="12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*</a:t>
            </a:r>
            <a:endParaRPr lang="en-US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##</a:t>
            </a:r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584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584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584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  <p:sp>
            <p:nvSpPr>
              <p:cNvPr id="3584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noProof="0"/>
              </a:p>
            </p:txBody>
          </p:sp>
        </p:grp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noProof="0"/>
            </a:p>
          </p:txBody>
        </p:sp>
      </p:grpSp>
      <p:sp>
        <p:nvSpPr>
          <p:cNvPr id="3585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3585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noProof="0"/>
          </a:p>
        </p:txBody>
      </p:sp>
      <p:sp>
        <p:nvSpPr>
          <p:cNvPr id="3585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C12B4DE-DBE5-4DB7-AA82-E3BC2B5B353A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F7902-AAF7-4857-9FD3-380EAE3D9B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9E9B0-DF9B-4A05-9081-81A9112500C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E9897-CE64-4199-9BB9-6F6FB5E3B24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C7F42-E21E-4245-BFD2-0E3FDDB8E131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14D79-0731-42D3-AEC0-44E7CC2D4392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811FE-2A93-430E-993E-5FA99C0EDA1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88617-7352-435A-8FF4-967A01210FF6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E3C65-1C86-4FA9-BC80-548252E7310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DE374-FFDB-43CC-8C81-6806EEAF1D1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3F9F2-C808-40EF-9AD1-7499DCCC532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 noProof="0">
              <a:latin typeface="Tahoma" pitchFamily="34" charset="0"/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endParaRPr lang="en-US" noProof="0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n-lt"/>
              </a:defRPr>
            </a:lvl1pPr>
          </a:lstStyle>
          <a:p>
            <a:fld id="{06DA8823-C7DF-45B1-A4A2-2AB4F4A47886}" type="slidenum">
              <a:rPr lang="en-US" noProof="0"/>
              <a:pPr/>
              <a:t>‹nr.›</a:t>
            </a:fld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8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9.w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hyperlink" Target="..%5CFilm%5CAVSEQ09.m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SIMAC Hydraulic 2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Basic Hydraulic - Cylinders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Exercise - Automation Studio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182562" tIns="46038" rIns="182562" bIns="46038">
            <a:normAutofit/>
          </a:bodyPr>
          <a:lstStyle/>
          <a:p>
            <a:pPr marL="0" lvl="1" indent="0">
              <a:buNone/>
            </a:pPr>
            <a:r>
              <a:rPr lang="en-US" dirty="0" smtClean="0"/>
              <a:t>Exercises</a:t>
            </a:r>
          </a:p>
          <a:p>
            <a:pPr marL="400050" lvl="2" indent="0"/>
            <a:r>
              <a:rPr lang="en-US" dirty="0" smtClean="0"/>
              <a:t>Exercise 3.1 – Single rod cylinder</a:t>
            </a:r>
          </a:p>
          <a:p>
            <a:pPr marL="400050" lvl="2" indent="0"/>
            <a:r>
              <a:rPr lang="en-US" dirty="0" smtClean="0"/>
              <a:t>Exercise 3.2 – Double rod cylinder</a:t>
            </a:r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marL="276225" lvl="1" indent="-276225">
              <a:buNone/>
            </a:pPr>
            <a:endParaRPr lang="en-US" dirty="0" smtClean="0"/>
          </a:p>
          <a:p>
            <a:pPr marL="276225" lvl="1" indent="-276225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85852" y="4500570"/>
          <a:ext cx="1790700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1" name="Ligning" r:id="rId4" imgW="901440" imgH="609480" progId="Equation.3">
                  <p:embed/>
                </p:oleObj>
              </mc:Choice>
              <mc:Fallback>
                <p:oleObj name="Ligning" r:id="rId4" imgW="901440" imgH="609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4500570"/>
                        <a:ext cx="1790700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017163" y="4676783"/>
          <a:ext cx="118586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2" name="Ligning" r:id="rId6" imgW="596880" imgH="431640" progId="Equation.3">
                  <p:embed/>
                </p:oleObj>
              </mc:Choice>
              <mc:Fallback>
                <p:oleObj name="Ligning" r:id="rId6" imgW="59688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7163" y="4676783"/>
                        <a:ext cx="1185862" cy="857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143636" y="4500570"/>
          <a:ext cx="1387475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3" name="Ligning" r:id="rId8" imgW="698400" imgH="609480" progId="Equation.3">
                  <p:embed/>
                </p:oleObj>
              </mc:Choice>
              <mc:Fallback>
                <p:oleObj name="Ligning" r:id="rId8" imgW="698400" imgH="609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36" y="4500570"/>
                        <a:ext cx="1387475" cy="120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Special types of cylinders – Tandem cylinder</a:t>
            </a:r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571744"/>
            <a:ext cx="65913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Special types of cylinders – Rapid traverse cylinder</a:t>
            </a:r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3" y="1857364"/>
            <a:ext cx="5072098" cy="2966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714348" y="4786347"/>
            <a:ext cx="7772400" cy="2143115"/>
          </a:xfrm>
          <a:noFill/>
          <a:ln/>
        </p:spPr>
        <p:txBody>
          <a:bodyPr lIns="182562" tIns="46038" rIns="182562" bIns="46038">
            <a:normAutofit fontScale="85000" lnSpcReduction="20000"/>
          </a:bodyPr>
          <a:lstStyle/>
          <a:p>
            <a:pPr marL="0" lvl="1" indent="0">
              <a:buNone/>
            </a:pPr>
            <a:r>
              <a:rPr lang="en-US" dirty="0" smtClean="0"/>
              <a:t>Rapid traverse cylinders are primarily used in presses.</a:t>
            </a:r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r>
              <a:rPr lang="en-US" dirty="0" smtClean="0"/>
              <a:t>Advantages:</a:t>
            </a:r>
            <a:br>
              <a:rPr lang="en-US" dirty="0" smtClean="0"/>
            </a:br>
            <a:endParaRPr lang="en-US" dirty="0" smtClean="0"/>
          </a:p>
          <a:p>
            <a:pPr marL="400050" lvl="2" indent="0"/>
            <a:r>
              <a:rPr lang="en-US" dirty="0" smtClean="0"/>
              <a:t>High rapid traverse velocity due to small volume</a:t>
            </a:r>
          </a:p>
          <a:p>
            <a:pPr marL="400050" lvl="2" indent="0"/>
            <a:r>
              <a:rPr lang="en-US" dirty="0" smtClean="0"/>
              <a:t>High pressing force due to large effective piston area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Special types of cylinders – Rapid traverse cylinder</a:t>
            </a:r>
            <a:endParaRPr lang="en-US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1" y="1857364"/>
            <a:ext cx="509744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>
          <a:xfrm>
            <a:off x="714348" y="4786347"/>
            <a:ext cx="7772400" cy="2143115"/>
          </a:xfrm>
          <a:noFill/>
          <a:ln/>
        </p:spPr>
        <p:txBody>
          <a:bodyPr lIns="182562" tIns="46038" rIns="182562" bIns="46038">
            <a:normAutofit fontScale="85000" lnSpcReduction="20000"/>
          </a:bodyPr>
          <a:lstStyle/>
          <a:p>
            <a:pPr marL="0" lvl="1" indent="0">
              <a:buNone/>
            </a:pPr>
            <a:r>
              <a:rPr lang="en-US" dirty="0" smtClean="0"/>
              <a:t>Rapid traverse cylinders are primarily used in presses.</a:t>
            </a:r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r>
              <a:rPr lang="en-US" dirty="0" smtClean="0"/>
              <a:t>Advantages:</a:t>
            </a:r>
            <a:br>
              <a:rPr lang="en-US" dirty="0" smtClean="0"/>
            </a:br>
            <a:endParaRPr lang="en-US" dirty="0" smtClean="0"/>
          </a:p>
          <a:p>
            <a:pPr marL="400050" lvl="2" indent="0"/>
            <a:r>
              <a:rPr lang="en-US" dirty="0" smtClean="0"/>
              <a:t>High rapid traverse velocity due to small volume</a:t>
            </a:r>
          </a:p>
          <a:p>
            <a:pPr marL="400050" lvl="2" indent="0"/>
            <a:r>
              <a:rPr lang="en-US" dirty="0" smtClean="0"/>
              <a:t>High pressing force due to large effective piston area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Special types of cylinders – Telescopic cylinders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929058" y="2714620"/>
            <a:ext cx="5097468" cy="3286149"/>
          </a:xfrm>
          <a:noFill/>
          <a:ln/>
        </p:spPr>
        <p:txBody>
          <a:bodyPr lIns="182562" tIns="46038" rIns="182562" bIns="46038">
            <a:normAutofit lnSpcReduction="10000"/>
          </a:bodyPr>
          <a:lstStyle/>
          <a:p>
            <a:pPr marL="0" lvl="1" indent="0">
              <a:buNone/>
            </a:pPr>
            <a:r>
              <a:rPr lang="en-US" dirty="0" smtClean="0"/>
              <a:t>The piston with the largest effective area extents first.</a:t>
            </a:r>
          </a:p>
          <a:p>
            <a:pPr marL="0" lvl="1" indent="0">
              <a:buNone/>
            </a:pPr>
            <a:r>
              <a:rPr lang="en-US" dirty="0" smtClean="0"/>
              <a:t>At constant pressure and flow, the extension begins with the largest force and smallest velocity and finishes with the smallest force and highest velocity.</a:t>
            </a:r>
            <a:endParaRPr lang="en-US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5" y="2057938"/>
            <a:ext cx="2902347" cy="457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Special types of cylinders – Telescopic cylinders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071934" y="2928934"/>
            <a:ext cx="4883154" cy="2500330"/>
          </a:xfrm>
          <a:noFill/>
          <a:ln/>
        </p:spPr>
        <p:txBody>
          <a:bodyPr lIns="182562" tIns="46038" rIns="182562" bIns="46038">
            <a:normAutofit/>
          </a:bodyPr>
          <a:lstStyle/>
          <a:p>
            <a:pPr marL="0" lvl="1" indent="0">
              <a:buNone/>
            </a:pPr>
            <a:r>
              <a:rPr lang="en-US" dirty="0" smtClean="0"/>
              <a:t>The order in witch the individual stages are retracted depend on the size of the annulus area and on the external load.</a:t>
            </a:r>
            <a:endParaRPr lang="en-US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000240"/>
            <a:ext cx="3038475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pPr lvl="1"/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Basic principles of cylinder design – Tie rod cylinders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182688" y="4940330"/>
            <a:ext cx="7772400" cy="1631942"/>
          </a:xfrm>
          <a:noFill/>
          <a:ln/>
        </p:spPr>
        <p:txBody>
          <a:bodyPr lIns="182562" tIns="46038" rIns="182562" bIns="46038">
            <a:normAutofit/>
          </a:bodyPr>
          <a:lstStyle/>
          <a:p>
            <a:pPr marL="0" lvl="1" indent="0">
              <a:buNone/>
            </a:pPr>
            <a:r>
              <a:rPr lang="en-US" dirty="0" smtClean="0"/>
              <a:t>As these cylinders are compact and space saving, they are primarily used in machine tool industry and in manufacturing devices.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7525" y="2038350"/>
            <a:ext cx="30289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pPr lvl="1"/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Basic principles of cylinder design – Tie rod cylinders</a:t>
            </a:r>
            <a:endParaRPr lang="en-US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357430"/>
            <a:ext cx="818522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pPr lvl="1"/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Basic principles of cylinder design – Tie rod cylinders</a:t>
            </a:r>
            <a:endParaRPr lang="en-US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143117"/>
            <a:ext cx="3143250" cy="454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1" y="2122162"/>
            <a:ext cx="2074545" cy="4589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pPr lvl="1"/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Basic principles of cylinder design – Mill type cylinders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182688" y="5154643"/>
            <a:ext cx="7772400" cy="1631943"/>
          </a:xfrm>
          <a:noFill/>
          <a:ln/>
        </p:spPr>
        <p:txBody>
          <a:bodyPr lIns="182562" tIns="46038" rIns="182562" bIns="46038">
            <a:normAutofit/>
          </a:bodyPr>
          <a:lstStyle/>
          <a:p>
            <a:pPr marL="0" lvl="1" indent="0">
              <a:buNone/>
            </a:pPr>
            <a:r>
              <a:rPr lang="en-US" dirty="0" smtClean="0"/>
              <a:t>Due to its robust design, hydraulic mill type cylinders are suitable  for use in application with extreme operating conditions.</a:t>
            </a:r>
            <a:endParaRPr lang="en-U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0177" y="1995751"/>
            <a:ext cx="3737773" cy="321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Cylinders</a:t>
            </a:r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840153"/>
            <a:ext cx="4357718" cy="480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3203848" y="1916832"/>
            <a:ext cx="3456384" cy="928694"/>
          </a:xfrm>
          <a:prstGeom prst="rect">
            <a:avLst/>
          </a:prstGeom>
          <a:solidFill>
            <a:schemeClr val="bg1">
              <a:lumMod val="85000"/>
              <a:alpha val="52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pPr lvl="1"/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Basic principles of cylinder design – Mill type cylinders</a:t>
            </a:r>
            <a:endParaRPr lang="en-US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3116"/>
            <a:ext cx="776194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pPr lvl="1"/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Basic principles of cylinder design – Mill type cylinders</a:t>
            </a:r>
            <a:endParaRPr lang="en-US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7838" y="2000240"/>
            <a:ext cx="1988344" cy="4583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6295" y="2095490"/>
            <a:ext cx="1964531" cy="4393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Cylinders - More </a:t>
            </a:r>
            <a:r>
              <a:rPr lang="en-US" sz="2000" dirty="0"/>
              <a:t>information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182562" tIns="46038" rIns="182562" bIns="46038"/>
          <a:lstStyle/>
          <a:p>
            <a:r>
              <a:rPr lang="en-US" sz="2800" dirty="0" smtClean="0"/>
              <a:t>Video </a:t>
            </a:r>
          </a:p>
          <a:p>
            <a:pPr lvl="1"/>
            <a:r>
              <a:rPr lang="en-US" sz="2400" dirty="0" smtClean="0"/>
              <a:t>Hydraulic cylinders 07:03 </a:t>
            </a:r>
            <a:br>
              <a:rPr lang="en-US" sz="2400" dirty="0" smtClean="0"/>
            </a:br>
            <a:r>
              <a:rPr lang="en-US" sz="2400" dirty="0" smtClean="0">
                <a:hlinkClick r:id="rId3" action="ppaction://hlinkfile"/>
              </a:rPr>
              <a:t>AVSEQ09</a:t>
            </a:r>
            <a:endParaRPr lang="en-US" sz="2400" dirty="0" smtClean="0"/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 Cylinders</a:t>
            </a:r>
            <a:endParaRPr lang="en-US" sz="2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182562" tIns="46038" rIns="182562" bIns="46038">
            <a:normAutofit fontScale="70000" lnSpcReduction="20000"/>
          </a:bodyPr>
          <a:lstStyle/>
          <a:p>
            <a:r>
              <a:rPr lang="en-US" dirty="0" smtClean="0"/>
              <a:t>Cylinder types</a:t>
            </a:r>
          </a:p>
          <a:p>
            <a:pPr lvl="1"/>
            <a:r>
              <a:rPr lang="en-US" dirty="0" smtClean="0"/>
              <a:t>Single-acting cylinder</a:t>
            </a:r>
          </a:p>
          <a:p>
            <a:pPr lvl="1"/>
            <a:r>
              <a:rPr lang="en-US" dirty="0" smtClean="0"/>
              <a:t>Double-acting cylinder</a:t>
            </a:r>
          </a:p>
          <a:p>
            <a:pPr lvl="1">
              <a:buNone/>
            </a:pPr>
            <a:endParaRPr lang="en-US" i="1" dirty="0" smtClean="0"/>
          </a:p>
          <a:p>
            <a:pPr lvl="1">
              <a:buNone/>
            </a:pPr>
            <a:r>
              <a:rPr lang="en-US" i="1" dirty="0" smtClean="0"/>
              <a:t>Exercise Automation Studio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Special types of single- and double-acting cylinders</a:t>
            </a:r>
          </a:p>
          <a:p>
            <a:pPr lvl="1"/>
            <a:r>
              <a:rPr lang="en-US" dirty="0" smtClean="0"/>
              <a:t>Tandem</a:t>
            </a:r>
          </a:p>
          <a:p>
            <a:pPr lvl="1"/>
            <a:r>
              <a:rPr lang="en-US" dirty="0" smtClean="0"/>
              <a:t>Traverse</a:t>
            </a:r>
          </a:p>
          <a:p>
            <a:pPr lvl="1"/>
            <a:r>
              <a:rPr lang="en-US" dirty="0" smtClean="0"/>
              <a:t>Telescopic</a:t>
            </a:r>
          </a:p>
          <a:p>
            <a:r>
              <a:rPr lang="en-US" dirty="0" smtClean="0"/>
              <a:t>Basic principles of cylinder design</a:t>
            </a:r>
          </a:p>
          <a:p>
            <a:pPr lvl="1"/>
            <a:r>
              <a:rPr lang="en-US" dirty="0" smtClean="0"/>
              <a:t>Tie rod cylinders</a:t>
            </a:r>
          </a:p>
          <a:p>
            <a:pPr lvl="1"/>
            <a:r>
              <a:rPr lang="en-US" dirty="0" smtClean="0"/>
              <a:t>Mill type cylinders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Single acting cylinders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182562" tIns="46038" rIns="182562" bIns="46038"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Single acting cylinders can only exert force in one direction. The piston can only be returned by a spring, through the weight of the piston itself or by the action of an external force. Single acting cylinders basically have only one effective area.</a:t>
            </a:r>
            <a:br>
              <a:rPr lang="en-US" sz="2400" dirty="0" smtClean="0"/>
            </a:b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Two type of single acting cylinders</a:t>
            </a:r>
          </a:p>
          <a:p>
            <a:pPr marL="400050" lvl="1" indent="0"/>
            <a:r>
              <a:rPr lang="en-US" sz="2400" dirty="0" smtClean="0"/>
              <a:t> Plunger cylinder</a:t>
            </a:r>
          </a:p>
          <a:p>
            <a:pPr marL="400050" lvl="1" indent="0"/>
            <a:r>
              <a:rPr lang="en-US" sz="2400" dirty="0" smtClean="0"/>
              <a:t> Spring return cylinders</a:t>
            </a:r>
          </a:p>
          <a:p>
            <a:pPr marL="400050" lvl="1" indent="0"/>
            <a:endParaRPr lang="en-US" dirty="0" smtClean="0"/>
          </a:p>
          <a:p>
            <a:pPr marL="400050" lvl="1" indent="0"/>
            <a:endParaRPr lang="en-US" dirty="0" smtClean="0"/>
          </a:p>
          <a:p>
            <a:pPr marL="400050" lvl="1" indent="0"/>
            <a:endParaRPr lang="en-US" dirty="0" smtClean="0"/>
          </a:p>
          <a:p>
            <a:pPr marL="400050" lvl="1" indent="0"/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Single acting cylinders – Plunger type</a:t>
            </a:r>
            <a:endParaRPr lang="en-US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7300" y="2214554"/>
            <a:ext cx="66294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182562" tIns="46038" rIns="182562" bIns="46038">
            <a:normAutofit fontScale="85000" lnSpcReduction="20000"/>
          </a:bodyPr>
          <a:lstStyle/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marL="276225" lvl="1" indent="-276225"/>
            <a:r>
              <a:rPr lang="en-US" dirty="0" smtClean="0"/>
              <a:t>Plunger cylinders are used wherever a definite direction of external force will definitely return the piston to its starting position</a:t>
            </a:r>
          </a:p>
          <a:p>
            <a:pPr marL="276225" lvl="1" indent="-276225">
              <a:buNone/>
            </a:pPr>
            <a:endParaRPr lang="en-US" dirty="0" smtClean="0"/>
          </a:p>
          <a:p>
            <a:pPr marL="400050" lvl="2" indent="0"/>
            <a:r>
              <a:rPr lang="en-US" dirty="0" smtClean="0"/>
              <a:t> Upstroke presses</a:t>
            </a:r>
          </a:p>
          <a:p>
            <a:pPr marL="400050" lvl="2" indent="0"/>
            <a:r>
              <a:rPr lang="en-US" dirty="0" smtClean="0"/>
              <a:t> Cutter stroke tables</a:t>
            </a:r>
          </a:p>
          <a:p>
            <a:pPr marL="400050" lvl="2" indent="0"/>
            <a:r>
              <a:rPr lang="en-US" dirty="0" smtClean="0"/>
              <a:t> Lifting devices</a:t>
            </a:r>
          </a:p>
          <a:p>
            <a:pPr marL="400050" lvl="1" indent="0"/>
            <a:endParaRPr lang="en-US" dirty="0" smtClean="0"/>
          </a:p>
          <a:p>
            <a:pPr marL="400050" lvl="1" indent="0"/>
            <a:endParaRPr lang="en-US" dirty="0" smtClean="0"/>
          </a:p>
          <a:p>
            <a:pPr marL="400050" lvl="1" indent="0"/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Single acting cylinders – Spring return type</a:t>
            </a:r>
            <a:endParaRPr lang="en-US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857364"/>
            <a:ext cx="5638818" cy="1330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3071810"/>
            <a:ext cx="62293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28662" y="4429132"/>
            <a:ext cx="7772400" cy="2203447"/>
          </a:xfrm>
          <a:noFill/>
          <a:ln/>
        </p:spPr>
        <p:txBody>
          <a:bodyPr lIns="182562" tIns="46038" rIns="182562" bIns="46038">
            <a:normAutofit/>
          </a:bodyPr>
          <a:lstStyle/>
          <a:p>
            <a:pPr marL="276225" lvl="1" indent="-276225"/>
            <a:r>
              <a:rPr lang="en-US" dirty="0" smtClean="0"/>
              <a:t>Cylinders with spring return is used where an external restoring force does not exist. Springs are mainly found in small cylinders used in installation work or tools</a:t>
            </a:r>
          </a:p>
          <a:p>
            <a:pPr marL="400050" lvl="1" indent="0"/>
            <a:endParaRPr lang="en-US" dirty="0" smtClean="0"/>
          </a:p>
          <a:p>
            <a:pPr marL="400050" lvl="1" indent="0"/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Double acting cylinders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lIns="182562" tIns="46038" rIns="182562" bIns="46038"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Double acting cylinders have two opposing effective areas which are of the same or different size. This type of cylinder is found in nearly all type of application.</a:t>
            </a:r>
            <a:br>
              <a:rPr lang="en-US" sz="2400" dirty="0" smtClean="0"/>
            </a:b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Two type of double acting cylinders</a:t>
            </a:r>
          </a:p>
          <a:p>
            <a:pPr marL="400050" lvl="1" indent="0"/>
            <a:r>
              <a:rPr lang="en-US" sz="2400" dirty="0" smtClean="0"/>
              <a:t> Single rod cylinder</a:t>
            </a:r>
          </a:p>
          <a:p>
            <a:pPr marL="400050" lvl="1" indent="0"/>
            <a:r>
              <a:rPr lang="en-US" sz="2400" dirty="0" smtClean="0"/>
              <a:t> </a:t>
            </a:r>
            <a:r>
              <a:rPr lang="en-US" sz="2400" smtClean="0"/>
              <a:t>Double rod </a:t>
            </a:r>
            <a:r>
              <a:rPr lang="en-US" sz="2400" dirty="0" smtClean="0"/>
              <a:t>cylinders</a:t>
            </a:r>
          </a:p>
          <a:p>
            <a:pPr marL="400050" lvl="1" indent="0"/>
            <a:endParaRPr lang="en-US" dirty="0" smtClean="0"/>
          </a:p>
          <a:p>
            <a:pPr marL="400050" lvl="1" indent="0"/>
            <a:endParaRPr lang="en-US" dirty="0" smtClean="0"/>
          </a:p>
          <a:p>
            <a:pPr marL="400050" lvl="1" indent="0"/>
            <a:endParaRPr lang="en-US" dirty="0" smtClean="0"/>
          </a:p>
          <a:p>
            <a:pPr marL="400050" lvl="1" indent="0"/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Double acting cylinders – Differential cylinders (Single rod)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182688" y="4929197"/>
            <a:ext cx="7772400" cy="1203315"/>
          </a:xfrm>
          <a:noFill/>
          <a:ln/>
        </p:spPr>
        <p:txBody>
          <a:bodyPr lIns="182562" tIns="46038" rIns="182562" bIns="46038">
            <a:normAutofit/>
          </a:bodyPr>
          <a:lstStyle/>
          <a:p>
            <a:pPr marL="400050" lvl="1" indent="0">
              <a:buNone/>
            </a:pPr>
            <a:r>
              <a:rPr lang="en-US" dirty="0" smtClean="0"/>
              <a:t>The area ration of piston area to annulus area is indicated by the factor </a:t>
            </a:r>
            <a:r>
              <a:rPr lang="el-GR" dirty="0" smtClean="0"/>
              <a:t>φ</a:t>
            </a:r>
            <a:r>
              <a:rPr lang="da-DK" dirty="0" smtClean="0"/>
              <a:t>.</a:t>
            </a:r>
            <a:endParaRPr lang="en-US" dirty="0" smtClean="0"/>
          </a:p>
          <a:p>
            <a:pPr marL="400050" lvl="1" indent="0"/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4575" y="2476500"/>
            <a:ext cx="45148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 smtClean="0"/>
              <a:t>Basic Hydraulic</a:t>
            </a:r>
            <a:br>
              <a:rPr lang="en-US" dirty="0" smtClean="0"/>
            </a:br>
            <a:r>
              <a:rPr lang="en-US" sz="2000" dirty="0" smtClean="0"/>
              <a:t>Double acting cylinders – Double rod</a:t>
            </a:r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0196" y="2143116"/>
            <a:ext cx="59626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6859" y="4343419"/>
            <a:ext cx="60293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aff training presentation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Staff training presentation</Template>
  <TotalTime>525</TotalTime>
  <Words>1241</Words>
  <Application>Microsoft Macintosh PowerPoint</Application>
  <PresentationFormat>Skærmshow (4:3)</PresentationFormat>
  <Paragraphs>279</Paragraphs>
  <Slides>22</Slides>
  <Notes>22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Integrerede OLE-servere</vt:lpstr>
      </vt:variant>
      <vt:variant>
        <vt:i4>1</vt:i4>
      </vt:variant>
      <vt:variant>
        <vt:lpstr>Diastitler</vt:lpstr>
      </vt:variant>
      <vt:variant>
        <vt:i4>22</vt:i4>
      </vt:variant>
    </vt:vector>
  </HeadingPairs>
  <TitlesOfParts>
    <vt:vector size="24" baseType="lpstr">
      <vt:lpstr>Staff training presentation</vt:lpstr>
      <vt:lpstr>Ligning</vt:lpstr>
      <vt:lpstr>SIMAC Hydraulic 2</vt:lpstr>
      <vt:lpstr>Basic Hydraulic Cylinders</vt:lpstr>
      <vt:lpstr>Basic Hydraulic  Cylinders</vt:lpstr>
      <vt:lpstr>Basic Hydraulic Single acting cylinders</vt:lpstr>
      <vt:lpstr>Basic Hydraulic Single acting cylinders – Plunger type</vt:lpstr>
      <vt:lpstr>Basic Hydraulic Single acting cylinders – Spring return type</vt:lpstr>
      <vt:lpstr>Basic Hydraulic Double acting cylinders</vt:lpstr>
      <vt:lpstr>Basic Hydraulic Double acting cylinders – Differential cylinders (Single rod)</vt:lpstr>
      <vt:lpstr>Basic Hydraulic Double acting cylinders – Double rod</vt:lpstr>
      <vt:lpstr>Basic Hydraulic Exercise - Automation Studio</vt:lpstr>
      <vt:lpstr>Basic Hydraulic Special types of cylinders – Tandem cylinder</vt:lpstr>
      <vt:lpstr>Basic Hydraulic Special types of cylinders – Rapid traverse cylinder</vt:lpstr>
      <vt:lpstr>Basic Hydraulic Special types of cylinders – Rapid traverse cylinder</vt:lpstr>
      <vt:lpstr>Basic Hydraulic Special types of cylinders – Telescopic cylinders</vt:lpstr>
      <vt:lpstr>Basic Hydraulic Special types of cylinders – Telescopic cylinders</vt:lpstr>
      <vt:lpstr>Basic Hydraulic Basic principles of cylinder design – Tie rod cylinders</vt:lpstr>
      <vt:lpstr>Basic Hydraulic Basic principles of cylinder design – Tie rod cylinders</vt:lpstr>
      <vt:lpstr>Basic Hydraulic Basic principles of cylinder design – Tie rod cylinders</vt:lpstr>
      <vt:lpstr>Basic Hydraulic Basic principles of cylinder design – Mill type cylinders</vt:lpstr>
      <vt:lpstr>Basic Hydraulic Basic principles of cylinder design – Mill type cylinders</vt:lpstr>
      <vt:lpstr>Basic Hydraulic Basic principles of cylinder design – Mill type cylinders</vt:lpstr>
      <vt:lpstr>Basic Hydraulic Cylinders - More information</vt:lpstr>
    </vt:vector>
  </TitlesOfParts>
  <Manager/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Hydraulic Mechanical </dc:title>
  <dc:subject/>
  <dc:creator>SIMAC</dc:creator>
  <cp:keywords/>
  <dc:description/>
  <cp:lastModifiedBy>Søren Nyborg Hansen</cp:lastModifiedBy>
  <cp:revision>69</cp:revision>
  <dcterms:created xsi:type="dcterms:W3CDTF">2010-03-24T09:49:27Z</dcterms:created>
  <dcterms:modified xsi:type="dcterms:W3CDTF">2014-10-04T16:09:01Z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TC011811241033</vt:lpwstr>
  </property>
</Properties>
</file>